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61" r:id="rId3"/>
    <p:sldId id="256" r:id="rId4"/>
    <p:sldId id="276" r:id="rId5"/>
    <p:sldId id="272" r:id="rId6"/>
    <p:sldId id="273" r:id="rId7"/>
    <p:sldId id="274" r:id="rId8"/>
    <p:sldId id="275" r:id="rId9"/>
    <p:sldId id="257" r:id="rId10"/>
    <p:sldId id="269" r:id="rId11"/>
    <p:sldId id="270" r:id="rId12"/>
    <p:sldId id="271" r:id="rId13"/>
    <p:sldId id="277" r:id="rId14"/>
    <p:sldId id="266" r:id="rId15"/>
    <p:sldId id="267" r:id="rId16"/>
    <p:sldId id="268" r:id="rId17"/>
    <p:sldId id="265" r:id="rId18"/>
    <p:sldId id="279" r:id="rId19"/>
    <p:sldId id="280" r:id="rId20"/>
    <p:sldId id="281" r:id="rId21"/>
    <p:sldId id="282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FFFF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33"/>
    <a:srgbClr val="0066FF"/>
    <a:srgbClr val="FF33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 autoAdjust="0"/>
    <p:restoredTop sz="94693" autoAdjust="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1" smtClean="0">
                <a:solidFill>
                  <a:srgbClr val="FF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1" smtClean="0">
                <a:solidFill>
                  <a:srgbClr val="FF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1" smtClean="0">
                <a:solidFill>
                  <a:srgbClr val="FF3300"/>
                </a:solidFill>
              </a:defRPr>
            </a:lvl1pPr>
          </a:lstStyle>
          <a:p>
            <a:pPr>
              <a:defRPr/>
            </a:pPr>
            <a:fld id="{9427FFF0-754E-4147-B6D6-2748B8C26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57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34C7-A7BC-40A4-A0A5-57AD15092625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5A4EE-3F42-4670-9C7A-458AD0189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1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CC7C8-326A-47CD-A5E0-80F6CDEC2A6E}" type="slidenum">
              <a:rPr lang="en-US" altLang="en-US">
                <a:solidFill>
                  <a:srgbClr val="000000"/>
                </a:solidFill>
              </a:rPr>
              <a:pPr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26A4-A94C-4F04-A905-B8747365A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49BDD-29E5-44A9-A771-020EC459C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BB99-8375-42B1-913C-E37A141FA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8A860-9533-4643-AA8E-B276C9F83E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49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930A1-2985-4F39-B59B-3BF70926067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92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601D9-9C92-4F19-A0B0-33235CED96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D7D9E-A9BE-4C52-8D70-27EEA76EA5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86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E41FB-6E44-4C93-A47A-ADF8AA4E39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2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24899-697C-4138-82C8-215D459A13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84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10936-DBB1-4104-80A6-6D7805A27A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5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F626D-2583-4229-AF94-8A5FDE45CC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5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0B2A-F6BD-43A0-97DD-F5C5B3B94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C12F-E41E-4271-9DEE-331C8FFDB8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2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35193-3508-4615-A9D7-7F207729B7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30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ADF0-4B57-4C56-98AD-37C9C2A7BC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26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D7FA7F-D245-4A72-92AF-0CD02038E46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7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295FD-7F6F-4048-AFAA-EA47BD51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40326-D500-49FC-90CB-CBB8FC878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9A5F-8201-4000-84BA-7FB3CEAEF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4285A-3AC4-44C4-9E98-9C5AD7109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362EC-994B-4F55-A3DC-E90FBF7C4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F1894-F260-402E-B867-E9AE076AA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7EABC-98ED-4241-A4EC-2BF90A895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F5F96D5-ED66-43A9-A3E7-651CC40B8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5C2193-FC11-4FD3-94D1-E316DDDAD869}" type="slidenum">
              <a:rPr lang="en-US" altLang="en-US" b="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en-US" b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8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Light strikes an object and is converted to heat energy.</a:t>
            </a:r>
            <a:endParaRPr lang="en-US" dirty="0"/>
          </a:p>
        </p:txBody>
      </p:sp>
      <p:pic>
        <p:nvPicPr>
          <p:cNvPr id="27650" name="Picture 2" descr="http://www.ronbigelow.com/articles/color-perception-2/perception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09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Light is refracted by an object, resulting in multiple rays of weaker energy.</a:t>
            </a:r>
            <a:endParaRPr lang="en-US" dirty="0"/>
          </a:p>
        </p:txBody>
      </p:sp>
      <p:pic>
        <p:nvPicPr>
          <p:cNvPr id="38914" name="Picture 2" descr="https://encrypted-tbn3.gstatic.com/images?q=tbn:ANd9GcT2uAZ5q2dGP--vFwnCZsq5NFERH_-Ae7AFDMRDh8X0aGL7gkuv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7226511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Albedo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measure of how much light energy is reflected by a surface.</a:t>
            </a:r>
          </a:p>
          <a:p>
            <a:pPr>
              <a:buNone/>
            </a:pPr>
            <a:r>
              <a:rPr lang="en-US" dirty="0" smtClean="0"/>
              <a:t>An </a:t>
            </a:r>
            <a:r>
              <a:rPr lang="en-US" dirty="0" err="1" smtClean="0"/>
              <a:t>albedo</a:t>
            </a:r>
            <a:r>
              <a:rPr lang="en-US" dirty="0" smtClean="0"/>
              <a:t> near 1 or 100% is highly reflective.</a:t>
            </a:r>
          </a:p>
          <a:p>
            <a:pPr>
              <a:buNone/>
            </a:pPr>
            <a:r>
              <a:rPr lang="en-US" dirty="0" smtClean="0"/>
              <a:t>An </a:t>
            </a:r>
            <a:r>
              <a:rPr lang="en-US" dirty="0" err="1" smtClean="0"/>
              <a:t>albedo</a:t>
            </a:r>
            <a:r>
              <a:rPr lang="en-US" dirty="0" smtClean="0"/>
              <a:t> near 0 or 0% is </a:t>
            </a:r>
            <a:r>
              <a:rPr lang="en-US" smtClean="0"/>
              <a:t>non reflective.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zimuthproject.org/azimuth/files/incoming_sun_radiation_bal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119"/>
            <a:ext cx="9144000" cy="6882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nergy bal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5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Times New Roman" panose="02020603050405020304" pitchFamily="18" charset="0"/>
              </a:rPr>
              <a:t>The Four Seasons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	Is the changing seasons caused by the change in the distance between the Sun and the Earth?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No. If it is, then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The northern and southern hemisphere should have the same season, not opposite season like we have. 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We should experience real seasonal changes in Hawaii also. </a:t>
            </a:r>
          </a:p>
        </p:txBody>
      </p:sp>
    </p:spTree>
    <p:extLst>
      <p:ext uri="{BB962C8B-B14F-4D97-AF65-F5344CB8AC3E}">
        <p14:creationId xmlns:p14="http://schemas.microsoft.com/office/powerpoint/2010/main" val="35288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8" y="1828800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Sea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199"/>
            <a:ext cx="7239000" cy="66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1.gstatic.com/images?q=tbn:ANd9GcT2lzX3PGQEMXrQIovFKZQniWKrcARigQHkOhFhVImifPVoCCz_:s3.amazonaws.com/illustrativemathematics/images/000/002/089/large/earthtilt_56295555d7be0b28f32ff16ca188865c.jpg%3F1366470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340729"/>
            <a:ext cx="8322358" cy="57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7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133600" y="1066800"/>
          <a:ext cx="4800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4" imgW="3657143" imgH="3657143" progId="">
                  <p:embed/>
                </p:oleObj>
              </mc:Choice>
              <mc:Fallback>
                <p:oleObj name="Photo Editor Photo" r:id="rId4" imgW="3657143" imgH="365714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66800"/>
                        <a:ext cx="4800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915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/>
              <a:t>ENERGY FROM</a:t>
            </a:r>
          </a:p>
        </p:txBody>
      </p:sp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0" y="5410200"/>
            <a:ext cx="9220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800"/>
              <a:t>THE SUN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i.ytimg.com/vi/WLRA87TKXL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706" y="274638"/>
            <a:ext cx="10620019" cy="59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are the three ways energy is transferred?</a:t>
            </a:r>
            <a:endParaRPr lang="en-US" dirty="0"/>
          </a:p>
        </p:txBody>
      </p:sp>
      <p:pic>
        <p:nvPicPr>
          <p:cNvPr id="46082" name="Picture 2" descr="http://www.lorettahelson.com/wp-content/uploads/2011/08/thin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4781550" cy="3907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6200" y="228600"/>
            <a:ext cx="6781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FF3300"/>
                </a:solidFill>
              </a:rPr>
              <a:t>What happens if you walk barefoot across blacktop during the summer?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28600" y="2286000"/>
            <a:ext cx="883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0066FF"/>
                </a:solidFill>
              </a:rPr>
              <a:t>This is an example of what type of energy transfer?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36576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</a:rPr>
              <a:t>Conduction:</a:t>
            </a:r>
            <a:endParaRPr lang="en-US" sz="4000" i="1">
              <a:solidFill>
                <a:schemeClr val="accent1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" y="4267200"/>
            <a:ext cx="8915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solidFill>
                  <a:schemeClr val="accent1"/>
                </a:solidFill>
              </a:rPr>
              <a:t>because the heat is transferring from the blacktop to your feet.  This would continue until your feet are the same temperature as the blacktop.</a:t>
            </a:r>
          </a:p>
          <a:p>
            <a:endParaRPr lang="en-US" sz="3600" i="1">
              <a:solidFill>
                <a:srgbClr val="FF3300"/>
              </a:solidFill>
            </a:endParaRPr>
          </a:p>
        </p:txBody>
      </p:sp>
      <p:pic>
        <p:nvPicPr>
          <p:cNvPr id="9222" name="Picture 7" descr="j0295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09600"/>
            <a:ext cx="231616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76200" y="76200"/>
            <a:ext cx="9220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rgbClr val="FF3300"/>
                </a:solidFill>
              </a:rPr>
              <a:t>What type of energy transfer would be if you are warming yourself by a campfire?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8925" y="3886200"/>
            <a:ext cx="31448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i="1">
                <a:solidFill>
                  <a:schemeClr val="tx2"/>
                </a:solidFill>
              </a:rPr>
              <a:t>Radiation: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91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0066FF"/>
                </a:solidFill>
              </a:rPr>
              <a:t>Because the heat is being transferred to you by electromagnetic waves.</a:t>
            </a:r>
          </a:p>
        </p:txBody>
      </p:sp>
      <p:pic>
        <p:nvPicPr>
          <p:cNvPr id="10245" name="Picture 12" descr="MCj01210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219200"/>
            <a:ext cx="334486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utoUpdateAnimBg="0"/>
      <p:bldP spid="92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26"/>
          <p:cNvSpPr txBox="1">
            <a:spLocks noChangeArrowheads="1"/>
          </p:cNvSpPr>
          <p:nvPr/>
        </p:nvSpPr>
        <p:spPr bwMode="auto">
          <a:xfrm>
            <a:off x="76200" y="76200"/>
            <a:ext cx="899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solidFill>
                  <a:srgbClr val="FF3300"/>
                </a:solidFill>
              </a:rPr>
              <a:t>The upward movement heated air above a campfire is an example of what type of energy transfer?</a:t>
            </a:r>
          </a:p>
        </p:txBody>
      </p:sp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288925" y="2057400"/>
            <a:ext cx="3236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>
                <a:solidFill>
                  <a:schemeClr val="tx2"/>
                </a:solidFill>
              </a:rPr>
              <a:t>Convection:</a:t>
            </a: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365125" y="2667000"/>
            <a:ext cx="47402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i="1">
                <a:solidFill>
                  <a:srgbClr val="0066FF"/>
                </a:solidFill>
              </a:rPr>
              <a:t>Because there is the movement of air.</a:t>
            </a:r>
            <a:r>
              <a:rPr lang="en-US" sz="4400" i="1">
                <a:solidFill>
                  <a:srgbClr val="0066FF"/>
                </a:solidFill>
              </a:rPr>
              <a:t>  </a:t>
            </a:r>
          </a:p>
        </p:txBody>
      </p:sp>
      <p:sp>
        <p:nvSpPr>
          <p:cNvPr id="10246" name="Text Box 1030"/>
          <p:cNvSpPr txBox="1">
            <a:spLocks noChangeArrowheads="1"/>
          </p:cNvSpPr>
          <p:nvPr/>
        </p:nvSpPr>
        <p:spPr bwMode="auto">
          <a:xfrm>
            <a:off x="288925" y="4419600"/>
            <a:ext cx="4816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 i="1">
                <a:solidFill>
                  <a:srgbClr val="0066FF"/>
                </a:solidFill>
              </a:rPr>
              <a:t>Anytime there is movement of gases or liquids it will be convection.</a:t>
            </a:r>
          </a:p>
        </p:txBody>
      </p:sp>
      <p:pic>
        <p:nvPicPr>
          <p:cNvPr id="11270" name="Picture 17" descr="MMj0283900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181600" y="3124200"/>
            <a:ext cx="3414713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  <p:bldP spid="102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Energy from the sun is transferred by…</a:t>
            </a:r>
            <a:r>
              <a:rPr lang="en-US" sz="2400">
                <a:solidFill>
                  <a:schemeClr val="tx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447800"/>
            <a:ext cx="563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schemeClr val="tx1"/>
                </a:solidFill>
              </a:rPr>
              <a:t>Radiation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667000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schemeClr val="tx1"/>
                </a:solidFill>
              </a:rPr>
              <a:t>Conduction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-914400" y="373380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  <a:buFontTx/>
              <a:buChar char="•"/>
            </a:pPr>
            <a:r>
              <a:rPr lang="en-US" sz="4000">
                <a:solidFill>
                  <a:schemeClr val="tx1"/>
                </a:solidFill>
              </a:rPr>
              <a:t>Convection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04800" y="2133600"/>
            <a:ext cx="457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- Electromagnetic waves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34290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- Direct contact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- Flow of liquid or air</a:t>
            </a:r>
          </a:p>
        </p:txBody>
      </p:sp>
      <p:pic>
        <p:nvPicPr>
          <p:cNvPr id="6154" name="Picture 10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954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3657600" y="1295400"/>
            <a:ext cx="5486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3505200" y="5715000"/>
            <a:ext cx="56388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58674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pitchFamily="34" charset="0"/>
              </a:rPr>
              <a:t>   </a:t>
            </a:r>
            <a:r>
              <a:rPr lang="en-US" sz="2800">
                <a:solidFill>
                  <a:srgbClr val="990033"/>
                </a:solidFill>
              </a:rPr>
              <a:t>Where is radiation, conduction, and convection happening?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  <p:bldP spid="6150" grpId="0"/>
      <p:bldP spid="6151" grpId="0"/>
      <p:bldP spid="6152" grpId="0"/>
      <p:bldP spid="6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3429000" y="2819400"/>
          <a:ext cx="68580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 Photo" r:id="rId4" imgW="3657143" imgH="3657143" progId="">
                  <p:embed/>
                </p:oleObj>
              </mc:Choice>
              <mc:Fallback>
                <p:oleObj name="Photo Editor Photo" r:id="rId4" imgW="3657143" imgH="3657143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00" y="2819400"/>
                        <a:ext cx="68580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810000" y="2667000"/>
          <a:ext cx="22098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 Editor Photo" r:id="rId6" imgW="2971429" imgH="3657143" progId="">
                  <p:embed/>
                </p:oleObj>
              </mc:Choice>
              <mc:Fallback>
                <p:oleObj name="Photo Editor Photo" r:id="rId6" imgW="2971429" imgH="365714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22098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3657600" y="0"/>
          <a:ext cx="31242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hoto Editor Photo" r:id="rId8" imgW="2572109" imgH="2019048" progId="">
                  <p:embed/>
                </p:oleObj>
              </mc:Choice>
              <mc:Fallback>
                <p:oleObj name="Photo Editor Photo" r:id="rId8" imgW="2572109" imgH="20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0"/>
                        <a:ext cx="31242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543800" y="990600"/>
          <a:ext cx="160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hoto Editor Photo" r:id="rId10" imgW="3657143" imgH="3657143" progId="">
                  <p:embed/>
                </p:oleObj>
              </mc:Choice>
              <mc:Fallback>
                <p:oleObj name="Photo Editor Photo" r:id="rId10" imgW="3657143" imgH="3657143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990600"/>
                        <a:ext cx="1600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581400" y="2209800"/>
            <a:ext cx="3352800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581400" y="0"/>
            <a:ext cx="4572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581400" y="0"/>
            <a:ext cx="3505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6477000" y="304800"/>
            <a:ext cx="457200" cy="1981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1"/>
          <p:cNvSpPr>
            <a:spLocks noChangeShapeType="1"/>
          </p:cNvSpPr>
          <p:nvPr/>
        </p:nvSpPr>
        <p:spPr bwMode="auto">
          <a:xfrm flipV="1">
            <a:off x="1371600" y="838200"/>
            <a:ext cx="29718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12"/>
          <p:cNvSpPr>
            <a:spLocks noChangeShapeType="1"/>
          </p:cNvSpPr>
          <p:nvPr/>
        </p:nvSpPr>
        <p:spPr bwMode="auto">
          <a:xfrm flipV="1">
            <a:off x="4343400" y="381000"/>
            <a:ext cx="1524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13"/>
          <p:cNvSpPr>
            <a:spLocks noChangeShapeType="1"/>
          </p:cNvSpPr>
          <p:nvPr/>
        </p:nvSpPr>
        <p:spPr bwMode="auto">
          <a:xfrm flipV="1">
            <a:off x="2438400" y="1524000"/>
            <a:ext cx="19050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 flipH="1">
            <a:off x="4267200" y="1524000"/>
            <a:ext cx="76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>
            <a:off x="4267200" y="1752600"/>
            <a:ext cx="228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3" name="Line 17"/>
          <p:cNvSpPr>
            <a:spLocks noChangeShapeType="1"/>
          </p:cNvSpPr>
          <p:nvPr/>
        </p:nvSpPr>
        <p:spPr bwMode="auto">
          <a:xfrm flipV="1">
            <a:off x="3429000" y="4572000"/>
            <a:ext cx="685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18"/>
          <p:cNvSpPr>
            <a:spLocks noChangeShapeType="1"/>
          </p:cNvSpPr>
          <p:nvPr/>
        </p:nvSpPr>
        <p:spPr bwMode="auto">
          <a:xfrm>
            <a:off x="4114800" y="4572000"/>
            <a:ext cx="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9"/>
          <p:cNvSpPr>
            <a:spLocks noChangeShapeType="1"/>
          </p:cNvSpPr>
          <p:nvPr/>
        </p:nvSpPr>
        <p:spPr bwMode="auto">
          <a:xfrm>
            <a:off x="4114800" y="4800600"/>
            <a:ext cx="152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6" name="Line 20"/>
          <p:cNvSpPr>
            <a:spLocks noChangeShapeType="1"/>
          </p:cNvSpPr>
          <p:nvPr/>
        </p:nvSpPr>
        <p:spPr bwMode="auto">
          <a:xfrm flipV="1">
            <a:off x="3429000" y="5105400"/>
            <a:ext cx="16764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Line 21"/>
          <p:cNvSpPr>
            <a:spLocks noChangeShapeType="1"/>
          </p:cNvSpPr>
          <p:nvPr/>
        </p:nvSpPr>
        <p:spPr bwMode="auto">
          <a:xfrm>
            <a:off x="5105400" y="5105400"/>
            <a:ext cx="6858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8" name="Line 22"/>
          <p:cNvSpPr>
            <a:spLocks noChangeShapeType="1"/>
          </p:cNvSpPr>
          <p:nvPr/>
        </p:nvSpPr>
        <p:spPr bwMode="auto">
          <a:xfrm flipV="1">
            <a:off x="6400800" y="1981200"/>
            <a:ext cx="12192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Line 23"/>
          <p:cNvSpPr>
            <a:spLocks noChangeShapeType="1"/>
          </p:cNvSpPr>
          <p:nvPr/>
        </p:nvSpPr>
        <p:spPr bwMode="auto">
          <a:xfrm flipH="1" flipV="1">
            <a:off x="7162800" y="1752600"/>
            <a:ext cx="457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24"/>
          <p:cNvSpPr>
            <a:spLocks noChangeShapeType="1"/>
          </p:cNvSpPr>
          <p:nvPr/>
        </p:nvSpPr>
        <p:spPr bwMode="auto">
          <a:xfrm flipV="1">
            <a:off x="6629400" y="2438400"/>
            <a:ext cx="12954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Line 26"/>
          <p:cNvSpPr>
            <a:spLocks noChangeShapeType="1"/>
          </p:cNvSpPr>
          <p:nvPr/>
        </p:nvSpPr>
        <p:spPr bwMode="auto">
          <a:xfrm>
            <a:off x="7924800" y="24384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Line 27"/>
          <p:cNvSpPr>
            <a:spLocks noChangeShapeType="1"/>
          </p:cNvSpPr>
          <p:nvPr/>
        </p:nvSpPr>
        <p:spPr bwMode="auto">
          <a:xfrm flipV="1">
            <a:off x="7924800" y="2514600"/>
            <a:ext cx="228600" cy="228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3" name="Text Box 28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/>
              <a:t>Energy from the sun is </a:t>
            </a:r>
            <a:r>
              <a:rPr lang="en-US" sz="2400" u="sng" dirty="0" smtClean="0"/>
              <a:t>reflected, absorbed, or scattered.</a:t>
            </a:r>
            <a:endParaRPr lang="en-US" sz="2400" u="sng" dirty="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495800" y="5257800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Most radiation entering Venus’s atmosphere is trapped by thick gases and clouds.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324600" y="3048000"/>
            <a:ext cx="2819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On Mars, a thin atmosphere allows much of the radiation to escape.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0" y="457200"/>
            <a:ext cx="3124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Earth’s atmosphere creates a delicate balance between energy received and energy lost.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  <p:bldP spid="3102" grpId="0"/>
      <p:bldP spid="3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Light bounces off an object with no transfer of energy.</a:t>
            </a:r>
            <a:endParaRPr lang="en-US" dirty="0"/>
          </a:p>
        </p:txBody>
      </p:sp>
      <p:pic>
        <p:nvPicPr>
          <p:cNvPr id="40962" name="Picture 2" descr="https://encrypted-tbn2.gstatic.com/images?q=tbn:ANd9GcQBKBHL8qu7g3a4xhJ607oZbOhX1dsIB7pGdRAVX0YAHSboO9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282057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301</Words>
  <Application>Microsoft Office PowerPoint</Application>
  <PresentationFormat>On-screen Show (4:3)</PresentationFormat>
  <Paragraphs>43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Verdana</vt:lpstr>
      <vt:lpstr>Default Design</vt:lpstr>
      <vt:lpstr>1_Default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Absorption</vt:lpstr>
      <vt:lpstr>Scattering</vt:lpstr>
      <vt:lpstr>Albedo</vt:lpstr>
      <vt:lpstr>PowerPoint Presentation</vt:lpstr>
      <vt:lpstr>PowerPoint Presentation</vt:lpstr>
      <vt:lpstr>PowerPoint Presentation</vt:lpstr>
      <vt:lpstr>PowerPoint Presentation</vt:lpstr>
      <vt:lpstr>The Four Seasons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Jeremy Thrapp</cp:lastModifiedBy>
  <cp:revision>84</cp:revision>
  <dcterms:created xsi:type="dcterms:W3CDTF">2000-12-13T00:53:56Z</dcterms:created>
  <dcterms:modified xsi:type="dcterms:W3CDTF">2014-12-04T21:47:16Z</dcterms:modified>
</cp:coreProperties>
</file>