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6" r:id="rId4"/>
    <p:sldId id="259" r:id="rId5"/>
    <p:sldId id="265" r:id="rId6"/>
    <p:sldId id="266" r:id="rId7"/>
    <p:sldId id="310" r:id="rId8"/>
    <p:sldId id="267" r:id="rId9"/>
    <p:sldId id="268" r:id="rId10"/>
    <p:sldId id="283" r:id="rId11"/>
    <p:sldId id="311" r:id="rId12"/>
    <p:sldId id="306" r:id="rId13"/>
    <p:sldId id="309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5" r:id="rId27"/>
    <p:sldId id="315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2E7F-DC63-DA49-AED3-F4F3E101C66C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3157-6F84-1A40-973A-C0C705486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B88B7-4F20-C642-A7B3-09CD4962F4E3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Despite many remarkable scientific advances, most of 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interior is still unreachable.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Ideas on the composition and structure of 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interior come from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Earthquake body waves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Meteorites – thought to be similar to composition of Earth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Spacecraft measurements of gravity and magnetic variations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High P &amp; T laboratory experiments on rocks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7DBEEF-1DA3-5A46-9483-99804992FF5B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movement of the lithospheric is due to forces within the asthenosphere.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Most geologists think that movement within the asthenosphere is caused by convection cells.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Unequal temperature distribution within the asthenosphere and upper mantle results in the hot, less dense material rising, and the cooler, more dense material sinking.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1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5D465F-743E-DC46-AFC6-333E69A69C0B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4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A1FFFC-C814-0A4E-BBE1-6413F3113539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mid-ocean ridge system represents a zone where two plates are moving apart – a divergent boundary.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initially molten magma is shouldered to each side of the rift and causes the lithospheric plates to slowly separate.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Drag from the underlying asthenosphere keeps the plates in motion.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7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CBE7B0-7BE7-AD4A-B435-F1EEB6984B67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a portion of the plate moves away from the hot, spreading center it cools, contracts, and becomes more dense.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Due to the increase in density going away from the spreading center (rift), the plate gradually subsides (isostatic equilibrium) and the oceans grow progressively deeper.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4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7E43D3-7970-BC4C-8C8E-0DFA30955C37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result of two plates converging depends on the type of plates that are interacting.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combinations are possible:</a:t>
            </a:r>
          </a:p>
          <a:p>
            <a:pPr marL="797035" lvl="1" indent="-332349"/>
            <a:r>
              <a:rPr lang="en-US">
                <a:latin typeface="Arial" charset="0"/>
                <a:ea typeface="ＭＳ Ｐゴシック" charset="0"/>
              </a:rPr>
              <a:t>Oceanic-oceanic convergent boundary</a:t>
            </a:r>
          </a:p>
          <a:p>
            <a:pPr marL="797035" lvl="1" indent="-332349"/>
            <a:r>
              <a:rPr lang="en-US">
                <a:latin typeface="Arial" charset="0"/>
                <a:ea typeface="ＭＳ Ｐゴシック" charset="0"/>
              </a:rPr>
              <a:t>Oceanic-continental convergent boundary</a:t>
            </a:r>
          </a:p>
          <a:p>
            <a:pPr marL="797035" lvl="1" indent="-332349"/>
            <a:r>
              <a:rPr lang="en-US">
                <a:latin typeface="Arial" charset="0"/>
                <a:ea typeface="ＭＳ Ｐゴシック" charset="0"/>
              </a:rPr>
              <a:t>Continental-continental convergent boundary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two of these converging boundary-types one of the plates descends beneath the other plate, a process called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subduction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797035" lvl="1" indent="-332349"/>
            <a:r>
              <a:rPr lang="en-US">
                <a:latin typeface="Arial" charset="0"/>
                <a:ea typeface="ＭＳ Ｐゴシック" charset="0"/>
              </a:rPr>
              <a:t>A </a:t>
            </a:r>
            <a:r>
              <a:rPr lang="ja-JP" altLang="en-US">
                <a:latin typeface="Arial" charset="0"/>
                <a:ea typeface="ＭＳ Ｐゴシック" charset="0"/>
              </a:rPr>
              <a:t>‘</a:t>
            </a:r>
            <a:r>
              <a:rPr lang="en-US">
                <a:latin typeface="Arial" charset="0"/>
                <a:ea typeface="ＭＳ Ｐゴシック" charset="0"/>
              </a:rPr>
              <a:t>subduction zone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</a:rPr>
              <a:t> is where this happens.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9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5524C5-814A-DF40-B557-25DCAE6AA9CE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oceanic plates will have essentially the same density, about 3.0 g/cm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When two oceanic plates collide one is eventually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subducted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beneath the other.</a:t>
            </a:r>
          </a:p>
          <a:p>
            <a:pPr marL="797035" lvl="1" indent="-332349"/>
            <a:r>
              <a:rPr lang="en-US" dirty="0">
                <a:latin typeface="Arial" charset="0"/>
                <a:ea typeface="ＭＳ Ｐゴシック" charset="0"/>
              </a:rPr>
              <a:t>Long narrow deep see trenches mark the zones where the plate is </a:t>
            </a:r>
            <a:r>
              <a:rPr lang="en-US" dirty="0" err="1">
                <a:latin typeface="Arial" charset="0"/>
                <a:ea typeface="ＭＳ Ｐゴシック" charset="0"/>
              </a:rPr>
              <a:t>subducted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plate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subducted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begins to melt as it comes in contact with the asthenosphere.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Molten material begins to rise, forming a volcanic island arc on the overriding plate.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1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24D5CA-AC10-9E41-8998-DDCB35B6D9B4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Since continental crust is less dense (2.7 g/cm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), it is the oceanic crust that is always subducted.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trench will develop along the zone where the oceanic crust is subducted.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the oceanic crust descends toward the asthenosphere it begins to melt.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Magma rises up through the overriding continental plate forming volcanic mountain ranges at the surface.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The Andes and Cascades are volcanic mountains.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64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CD2318-4308-2A4B-95F2-473CC57F4492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45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A3C9B-0116-5B49-B830-6DF05057E37B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25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2E94A2-45BF-D44D-9268-0E0788F2C701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Continental plates have a relatively low density. (2.7 g/cm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Subduction of continental crust is minimal due to its low density.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During convergence the plate edges are intensely deformed to construct fold-mountain ranges.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Continents can increase in size during this process by suturing themselves together along fold-mountain systems.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4390D2-33A9-D949-A4F5-CCF9B670B8C3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Scientists think that the Earth is composed of four concentric layers or zones: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Inner core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Outer core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Mantle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Crust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Different compositions and/or physical properties characterize each of these layers.</a:t>
            </a:r>
          </a:p>
        </p:txBody>
      </p:sp>
    </p:spTree>
    <p:extLst>
      <p:ext uri="{BB962C8B-B14F-4D97-AF65-F5344CB8AC3E}">
        <p14:creationId xmlns:p14="http://schemas.microsoft.com/office/powerpoint/2010/main" val="2650477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88396-047F-5B4B-9CC5-ECD508A5E8EC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Linear zones where adjacent plates slide past each other in opposite directions.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This is a zone of shearing, or transform motion.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Crust is not destroyed or created along a transform boundary since neither subduction nor magma upwelling occur.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Periodic movements along these faults result in sudden energy release and repeated earthquakes.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These zones are said to be seismically active.</a:t>
            </a:r>
          </a:p>
        </p:txBody>
      </p:sp>
    </p:spTree>
    <p:extLst>
      <p:ext uri="{BB962C8B-B14F-4D97-AF65-F5344CB8AC3E}">
        <p14:creationId xmlns:p14="http://schemas.microsoft.com/office/powerpoint/2010/main" val="1244130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86E878-8A32-EE4E-AE6F-E8640BD643AF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San Andreas Fault is the master fault of an intricate fault zone that runs along the coastal area of south and central California.</a:t>
            </a:r>
          </a:p>
          <a:p>
            <a:pPr marL="797035" lvl="1" indent="-332349"/>
            <a:r>
              <a:rPr lang="en-US">
                <a:latin typeface="Arial" charset="0"/>
                <a:ea typeface="ＭＳ Ｐゴシック" charset="0"/>
              </a:rPr>
              <a:t>Many earthquakes have occurred along this fault.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1906 a major earthquake occurred in the San Francisco area, resulting in hundreds of lives lost and millions of dollars of damage.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1989 a major earthquake in the area caused severe bridge, building, and highways damage.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Little can be done to control this fault line.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7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73B188-405D-CF49-A203-C01AECBDB4E0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suggests that 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inner core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solid and is composed of iron (85%) and nickel.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Radius of approximately 1230 km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outer core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is interpreted to have the same composition as the inner core, but is liquid.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Thickness of approximately 2240 km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mantle</a:t>
            </a:r>
            <a:r>
              <a:rPr lang="ja-JP" altLang="en-US" u="sng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composition is distinctly different from the outer core.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thin solid outer layer where we live is called 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crust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E0050-CC15-BC45-B0D3-A84973005C44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crust ranges in thickness from 5 to 11 kilometers for oceanic crust and 19 to 40 kilometers for continental crust.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Oceanic crust is mainly composed of basalt.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Continental crust is granitic in composition.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sharp compositional boundary exists between the base of the crust and the upper mantle.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boundary is called 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Mohorovicic discontinuity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or simply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Moho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crust and upper mantle can be divided differently if we take into account its physical properties and behavior.</a:t>
            </a:r>
          </a:p>
          <a:p>
            <a:pPr eaLnBrk="1" hangingPunct="1"/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Lithosphere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- outermost rigid, brittle layer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Composed of the entire crust and uppermost mantle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Most faults and earthquakes occur in the lithosphere.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asthenosphere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lies beneath the crust, extending down to approximately 70 km.</a:t>
            </a:r>
          </a:p>
          <a:p>
            <a:pPr marL="797035" lvl="1" indent="-335357"/>
            <a:r>
              <a:rPr lang="en-US">
                <a:latin typeface="Arial" charset="0"/>
                <a:ea typeface="ＭＳ Ｐゴシック" charset="0"/>
              </a:rPr>
              <a:t>Due to its high temperature this layer is plastic, mobile, and is essential for tectonic plate motion.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4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3B0AD7-B0E4-BB46-A699-08DBB7B8C541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86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2BC677-466D-4D4E-BA2C-ED94B02703D0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most active areas of the Earth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 crust are along the plate boundaries.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three types of plate boundaries:</a:t>
            </a:r>
          </a:p>
          <a:p>
            <a:pPr marL="797035" lvl="1" indent="-332349"/>
            <a:r>
              <a:rPr lang="en-US" u="sng" dirty="0">
                <a:latin typeface="Arial" charset="0"/>
                <a:ea typeface="ＭＳ Ｐゴシック" charset="0"/>
              </a:rPr>
              <a:t>Divergent</a:t>
            </a:r>
            <a:r>
              <a:rPr lang="en-US" dirty="0">
                <a:latin typeface="Arial" charset="0"/>
                <a:ea typeface="ＭＳ Ｐゴシック" charset="0"/>
              </a:rPr>
              <a:t> – located along mid-ocean ridges where the two plates are moving apart</a:t>
            </a:r>
          </a:p>
          <a:p>
            <a:pPr marL="797035" lvl="1" indent="-332349"/>
            <a:r>
              <a:rPr lang="en-US" u="sng" dirty="0">
                <a:latin typeface="Arial" charset="0"/>
                <a:ea typeface="ＭＳ Ｐゴシック" charset="0"/>
              </a:rPr>
              <a:t>Convergent</a:t>
            </a:r>
            <a:r>
              <a:rPr lang="en-US" dirty="0">
                <a:latin typeface="Arial" charset="0"/>
                <a:ea typeface="ＭＳ Ｐゴシック" charset="0"/>
              </a:rPr>
              <a:t> – zones along which two plates are driven together, one plate is consumed</a:t>
            </a:r>
          </a:p>
          <a:p>
            <a:pPr marL="797035" lvl="1" indent="-332349"/>
            <a:r>
              <a:rPr lang="en-US" u="sng" dirty="0">
                <a:latin typeface="Arial" charset="0"/>
                <a:ea typeface="ＭＳ Ｐゴシック" charset="0"/>
              </a:rPr>
              <a:t>Transform</a:t>
            </a:r>
            <a:r>
              <a:rPr lang="en-US" dirty="0">
                <a:latin typeface="Arial" charset="0"/>
                <a:ea typeface="ＭＳ Ｐゴシック" charset="0"/>
              </a:rPr>
              <a:t> – boundaries along which two plates slide horizontally past one another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2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2BC677-466D-4D4E-BA2C-ED94B02703D0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most active areas of the Earth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 crust are along the plate boundaries.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three types of plate boundaries:</a:t>
            </a:r>
          </a:p>
          <a:p>
            <a:pPr marL="797035" lvl="1" indent="-332349"/>
            <a:r>
              <a:rPr lang="en-US" u="sng" dirty="0">
                <a:latin typeface="Arial" charset="0"/>
                <a:ea typeface="ＭＳ Ｐゴシック" charset="0"/>
              </a:rPr>
              <a:t>Divergent</a:t>
            </a:r>
            <a:r>
              <a:rPr lang="en-US" dirty="0">
                <a:latin typeface="Arial" charset="0"/>
                <a:ea typeface="ＭＳ Ｐゴシック" charset="0"/>
              </a:rPr>
              <a:t> – located along mid-ocean ridges where the two plates are moving apart</a:t>
            </a:r>
          </a:p>
          <a:p>
            <a:pPr marL="797035" lvl="1" indent="-332349"/>
            <a:r>
              <a:rPr lang="en-US" u="sng" dirty="0">
                <a:latin typeface="Arial" charset="0"/>
                <a:ea typeface="ＭＳ Ｐゴシック" charset="0"/>
              </a:rPr>
              <a:t>Convergent</a:t>
            </a:r>
            <a:r>
              <a:rPr lang="en-US" dirty="0">
                <a:latin typeface="Arial" charset="0"/>
                <a:ea typeface="ＭＳ Ｐゴシック" charset="0"/>
              </a:rPr>
              <a:t> – zones along which two plates are driven together, one plate is consumed</a:t>
            </a:r>
          </a:p>
          <a:p>
            <a:pPr marL="797035" lvl="1" indent="-332349"/>
            <a:r>
              <a:rPr lang="en-US" u="sng" dirty="0">
                <a:latin typeface="Arial" charset="0"/>
                <a:ea typeface="ＭＳ Ｐゴシック" charset="0"/>
              </a:rPr>
              <a:t>Transform</a:t>
            </a:r>
            <a:r>
              <a:rPr lang="en-US" dirty="0">
                <a:latin typeface="Arial" charset="0"/>
                <a:ea typeface="ＭＳ Ｐゴシック" charset="0"/>
              </a:rPr>
              <a:t> – boundaries along which two plates slide horizontally past one another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0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A4D050-74EF-1A4A-BAEF-F23078423A00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Most basaltic eruptions occur in two distinct settings:</a:t>
            </a:r>
          </a:p>
          <a:p>
            <a:pPr marL="798513" lvl="1" indent="-336550" eaLnBrk="1" hangingPunct="1"/>
            <a:r>
              <a:rPr lang="en-US">
                <a:latin typeface="Arial" charset="0"/>
                <a:ea typeface="ＭＳ Ｐゴシック" charset="0"/>
              </a:rPr>
              <a:t>Along the length of a divergent plate boundary</a:t>
            </a:r>
          </a:p>
          <a:p>
            <a:pPr marL="798513" lvl="1" indent="-336550" eaLnBrk="1" hangingPunct="1"/>
            <a:r>
              <a:rPr lang="en-US">
                <a:latin typeface="Arial" charset="0"/>
                <a:ea typeface="ＭＳ Ｐゴシック" charset="0"/>
              </a:rPr>
              <a:t>In isolated areas, as a lithospheric plate moves over an unusually hot and stationary zone in the upper mantle, called a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hot spot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</a:rPr>
              <a:t> or mantle plume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Hot spots appear at the surface as a line of active, dormant, and extinct volcanoes.</a:t>
            </a:r>
          </a:p>
          <a:p>
            <a:pPr marL="798513" lvl="1" indent="-336550" eaLnBrk="1" hangingPunct="1"/>
            <a:r>
              <a:rPr lang="en-US">
                <a:latin typeface="Arial" charset="0"/>
                <a:ea typeface="ＭＳ Ｐゴシック" charset="0"/>
              </a:rPr>
              <a:t>The Hawaiian Islands and Emperor Seamounts are a continuous series of volcanoes formed over the past 70 million years.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32723" indent="-35499618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310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6211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9317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32422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17B48C-CA83-504A-A307-9B75EB8E7F56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Underlying 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solid lithosphere is a higher temperature layer - the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asthenosphere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layer, although basically solid, is so close to its melting temperature that it is relatively plastic and easily deforms.</a:t>
            </a:r>
          </a:p>
          <a:p>
            <a:pPr marL="797035" lvl="1" indent="-332349"/>
            <a:r>
              <a:rPr lang="en-US">
                <a:latin typeface="Arial" charset="0"/>
                <a:ea typeface="ＭＳ Ｐゴシック" charset="0"/>
              </a:rPr>
              <a:t>The asthenosphere is much more easily deformed than the lithosphere.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lithosphere may be viewed as actually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floating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top of the asthenosphere.</a:t>
            </a:r>
          </a:p>
        </p:txBody>
      </p:sp>
    </p:spTree>
    <p:extLst>
      <p:ext uri="{BB962C8B-B14F-4D97-AF65-F5344CB8AC3E}">
        <p14:creationId xmlns:p14="http://schemas.microsoft.com/office/powerpoint/2010/main" val="116130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581400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Partnerships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5050" y="233045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3113732133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3799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61171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542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14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9053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5684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43636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7790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4544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685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581400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Partnerships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5050" y="233045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620889817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26501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491410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2273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86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5622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68183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57592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790132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0522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27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November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November 10,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6553200"/>
            <a:ext cx="416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-111" charset="2"/>
              <a:buNone/>
              <a:defRPr/>
            </a:pPr>
            <a:r>
              <a:rPr lang="en-US" sz="1200">
                <a:solidFill>
                  <a:srgbClr val="FFFFFF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Copyright © Houghton Mifflin Company. All rights reserved.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0" y="6553200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None/>
            </a:pPr>
            <a:r>
              <a:rPr lang="en-US" sz="1200" smtClean="0">
                <a:solidFill>
                  <a:srgbClr val="FFFFFF"/>
                </a:solidFill>
              </a:rPr>
              <a:t>21 | </a:t>
            </a:r>
            <a:fld id="{DD3059FE-4BFE-9944-A997-E1F151778C8E}" type="slidenum">
              <a:rPr lang="en-US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charset="0"/>
                <a:buNone/>
              </a:pPr>
              <a:t>‹#›</a:t>
            </a:fld>
            <a:endParaRPr lang="en-US" sz="120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6553200"/>
            <a:ext cx="416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None/>
            </a:pPr>
            <a:r>
              <a:rPr lang="en-US" sz="1200" smtClean="0">
                <a:solidFill>
                  <a:srgbClr val="FFFFFF"/>
                </a:solidFill>
              </a:rPr>
              <a:t>Copyright © Houghton Mifflin Company. All rights reserved.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0" y="6553200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None/>
            </a:pPr>
            <a:r>
              <a:rPr lang="en-US" sz="1200" smtClean="0">
                <a:solidFill>
                  <a:srgbClr val="FFFFFF"/>
                </a:solidFill>
              </a:rPr>
              <a:t>22 | </a:t>
            </a:r>
            <a:fld id="{68961C21-8FA4-9743-9C15-977D4B4EBF45}" type="slidenum">
              <a:rPr lang="en-US" sz="1200" smtClean="0">
                <a:solidFill>
                  <a:srgbClr val="FFFFFF"/>
                </a:solidFill>
              </a:rPr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charset="0"/>
                <a:buNone/>
              </a:pPr>
              <a:t>‹#›</a:t>
            </a:fld>
            <a:endParaRPr lang="en-US" sz="120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09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ybigcampus.com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94778"/>
            <a:ext cx="8226425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Plate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Boundaries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Hotspot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2" name="Picture 1" descr="hotsp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3" y="1777999"/>
            <a:ext cx="7433109" cy="41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045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Hawaiian Islands &amp; 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Emperor Seamount Chain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8229600" cy="457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Rising magma from a stationary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hot spot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in the asthenosphere forms volcanoes as the Pacific plate moves slowly over the hot spot.</a:t>
            </a:r>
          </a:p>
        </p:txBody>
      </p:sp>
      <p:pic>
        <p:nvPicPr>
          <p:cNvPr id="149508" name="Picture 4" descr="fig_21_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43200"/>
            <a:ext cx="6781800" cy="3408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22.4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88900"/>
            <a:ext cx="8226425" cy="10398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Asthenosphere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7066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51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Plate Movement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7680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94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Convection Cells in the Asthenosphere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8229600" cy="457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Drag from the more active asthenosphere drives the outermost solid lithosphere.</a:t>
            </a:r>
          </a:p>
        </p:txBody>
      </p:sp>
      <p:pic>
        <p:nvPicPr>
          <p:cNvPr id="78852" name="Picture 4" descr="fig_22_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338388"/>
            <a:ext cx="6019800" cy="3965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Divergent Boundary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8090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Spreading at the Mid-Ocean Ridge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8229600" cy="457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the two plates move apart, new magma wells up and cools along the rift zone creating new crust.</a:t>
            </a:r>
          </a:p>
        </p:txBody>
      </p:sp>
      <p:pic>
        <p:nvPicPr>
          <p:cNvPr id="82948" name="Picture 4" descr="fig_22_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55900"/>
            <a:ext cx="7162800" cy="3548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Convergent Boundary</a:t>
            </a: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8499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82663"/>
            <a:ext cx="533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Oceanic-Oceanic Convergence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443038"/>
            <a:ext cx="3124200" cy="45720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1932"/>
                </a:solidFill>
                <a:latin typeface="Arial" charset="0"/>
                <a:ea typeface="ＭＳ Ｐゴシック" charset="0"/>
                <a:cs typeface="ＭＳ Ｐゴシック" charset="0"/>
              </a:rPr>
              <a:t>The deep sea trench and the volcanic island arc are parallel and close to each other.</a:t>
            </a:r>
          </a:p>
        </p:txBody>
      </p:sp>
      <p:pic>
        <p:nvPicPr>
          <p:cNvPr id="87044" name="Picture 4" descr="fig_22_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257800" cy="4657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Oceanic-Continental Convergence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443038"/>
            <a:ext cx="2590800" cy="4572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1932"/>
                </a:solidFill>
                <a:latin typeface="Arial" charset="0"/>
                <a:ea typeface="ＭＳ Ｐゴシック" charset="0"/>
                <a:cs typeface="ＭＳ Ｐゴシック" charset="0"/>
              </a:rPr>
              <a:t>The ocean trench and the volcanic mountains are parallel and close to each other.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2" name="Picture 4" descr="fig_22_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867400" cy="4470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Interior Structure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21.1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4006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The Andes Mountains were formed by oceanic-continental convergence.</a:t>
            </a:r>
          </a:p>
        </p:txBody>
      </p:sp>
      <p:pic>
        <p:nvPicPr>
          <p:cNvPr id="91139" name="Picture 4" descr="AndesVWRd7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321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3076575" y="5862638"/>
            <a:ext cx="299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Copyright © Bobby H. Bammel. All rights reserved</a:t>
            </a: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Cascade Mountains were formed by oceanic-continental convergence.</a:t>
            </a:r>
          </a:p>
        </p:txBody>
      </p:sp>
      <p:pic>
        <p:nvPicPr>
          <p:cNvPr id="93187" name="Picture 4" descr="LsPkTo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1199"/>
          <a:stretch>
            <a:fillRect/>
          </a:stretch>
        </p:blipFill>
        <p:spPr>
          <a:xfrm>
            <a:off x="457200" y="1524000"/>
            <a:ext cx="8229600" cy="4303713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3076575" y="5865813"/>
            <a:ext cx="299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Copyright © Bobby H. Bammel. All rights reserved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00013"/>
            <a:ext cx="8696325" cy="11430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Continental-Continental Convergence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Himalayas, Alps, 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and Appalachians are examples.</a:t>
            </a:r>
          </a:p>
        </p:txBody>
      </p:sp>
      <p:pic>
        <p:nvPicPr>
          <p:cNvPr id="95235" name="Picture 3" descr="fig_22_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74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 Boundary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9728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984250"/>
            <a:ext cx="5326062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San Andreas Fault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443038"/>
            <a:ext cx="4114800" cy="457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about 10 million years Los Angeles will move far enough north to be adjacent with San Francisco.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3668" name="Picture 4" descr="fig_22_15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046163"/>
            <a:ext cx="3663950" cy="5257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ndi.net/cms/lib/CA01001235/Centricity/Domain/7724/PlateBound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3989"/>
            <a:ext cx="9152965" cy="66294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xQVFBUWGRcYGBgXFhUYGRcdFBYaGhQXFxgYHikeGRkjGRcXHzAgIycpLiwsGB4xNTAqNSYrLCkBCQoKDgwOGg8PGiwiHyQtLCotKSosLCwsLC8sLywsLCwsLCwvLCwsLCwsLCwsLCwsLCwsLCwsLCwsLCwsLCwsLP/AABEIALIBGwMBIgACEQEDEQH/xAAbAAACAgMBAAAAAAAAAAAAAAAABQMEAQIGB//EAE0QAAICAQMBBQQECAoIBgMBAAECAxEABBIhMQUTIkFRBmFxgRQjMpEWQlJTYqGx8DM0coKTorKzwdEVJHPS0+Hi8UNjg5KU1CWjwwf/xAAaAQACAwEBAAAAAAAAAAAAAAAAAwEEBQIG/8QALhEAAgIBAgUCBQUAAwAAAAAAAAECAxEEIRITMUFRInEUMmGB8AWRscHRI0Kh/9oADAMBAAIRAxEAPwDtU6D4D9mUWfvZaH2Ijz+lJXT4IDZ/SI/JOYknbakcfDMgJf8AIWgLA82J6DpwSelHMg7tY44gAWYIpayF8LOztzbUFY9bJ8xdh2svb/4YdWUtLTj/AJZ9EWItQrWFZW2mjRBo+hrocUavWxq8jKWilQ8kqQkpVQaIHD2pFHhuhHTLHYOn+rD/AJSqoFVtRC2wGvO2Yk+rGuAMk1vZPeSBu8dRRV1UlQ4o7bIPlub1u8youNdnV7d0ack5w3X2KkOumkmJiP1RA8TbSqWkbDaOGY2XHWrPP2QCdndmTshGolbxMWKAq3BrwFiOFodEC9Tz6OQPL0zOdz1dks74OIaauPYMMMMqFkMMMMADDDDAAwwwwAMMMgl10attZ1VutFgDVE2fQUD19MMZIJ8r6rSl6Kna6m1arqxRDDzUjqOPLkEA5Pu4vy6/8/hiyOJZpd1O8RXqxYR7lPhZFJG7cGbnaR4QQfWxp65TmlHb6ib5xhBuX7FzTa+zskUo4BJB5UhSAzI/QjkcGiLFjK/Y0lq3UnebeyRJdU6n02hVocDbQuryaLslBuBLOGXZTG9qG7QHrRvqSTwOeBkOhVi5IMhjUMnjcHcysBYUDgDaws8m+maWtU+SuNrJQ0jhzXwJ4GGGYZq65V7M7Vj1Cb4mDruZbHqho/5+8EHzzFwapbwwwwJDDDDADSaYIpZjSqCST5AdTi2aB3i1ARD9Y4ADDaSCkayMA1UbDVfmL5899XA2o7xAaRQVJ/LerANfiKav1PHRSDDP2btg2PIwtwQqKzgWKEahiWZbtufPmgOBraOhwTsl3TM3U3KTUF5Rr9JP0dWlkQskgG8ghJDExFmrq9rGx0K7qoVjbQ6sSA8FSp2spo0aDcEcEUwII9fLpiKXVVEYxE0gV1Vdo7tksjaSAp7uRbsEqFYcg8kY87P02yNVIVTQ3bAAu6vEQAAOvuyxooyi5Los/mGI1ji1F9/zqir2Rbr3rG2fg9KUIzBVUDy5J5vknLruACSQAOpPAHvJ8sq6ddksiDoR3q+7eSJB8Nw3f+pmIoFlldnAYIQiA8gEAM7bTxdsBf6OZ7087dQ4N/cu8+NdKml9jEMbzKGLmNG5CoCHKn7JZzypI58IBF9b5ypru20i7pIRE6AlZAJEBjRQRwl2fFXlVA+uPQc5/s3sWaJ5lWYGJ2tb5aEVXdotV02jkmquiSc1nU6Y4pjuZqsVsm7XsPwb5HIP685Dtv8Ah3+I/YM6yGIKqqOigAefAFDOT7b/AId/iP2DOtT8iDSfO/Yca4MkayoQKjCNYJ+1t2MoA5ZSTQNA7jZyPS6rvhCm63DbnNcjuro/o72288WGavdH2hqJX057uJmColKRteVhtIVdx8CA1bEEnmqqzb0vZo2DmZAVX6vfW2loLa+Lgcfa8uMz77KFapdcY6fQuU128tx9+pDptEsknegPGgIZACBvNlncgE0pJHHhJo31xvmscYUAAUAKAHkB0zbM22x2ScmXoQUI8KDDDDFjAwwwwAMMMMADDDDAAytqdSQQiANI1kA9FA6u1c7RYFDknj1Is5Q1kTK4kRypYxIy0pDDfVcixw79CP8AN1EYysSn0FWuSg3HqSnRy/n+eKqNNvHWxe4g+m6/flDUaIuskK0/JeRmAG92G5EX8mhsG67C7QDdlXbMACSQABZJ4AA6knyGLpNAzswtTE7hm5JZgEUGOhxRK9b6cVm5bRwxxSsN7fYx6r+J5teUt/uY0XZ0bxox3yAqpAdm2+oHdA92K9Avl54zzUccVQFAccdPKvLy+WZ3ZbhCMFhLBVnKU3lszijtLUDTsrB67xwO6rcXLEBzGAN24DxeYJ9LvMr7UQd3NIWKpAzK5Kkcr5j1DXwfPoMi7O7AQal9WsjP3qgAMd4CkXcbE2Ab6dPdwMXbGNseHr/X1GVSlU+Lp/f0K2l0k2olaSdZYkUlFgbbskQMGDvRNsa5U8cAc85L2l2Buj2wSyaemBG0jaTGxO3awO0eAfZoEc0eQXyrQAHAHA+XTM5EdNXGPDgmWpscuLInm7fChLjkLNIsbKqlzHuF722jhKIN+/yIIDXKOvUowlUFio2yBVNshskj1ZWBYD0LDqwzHYsszR7p+6ssShiYspRuY+So5ANe+gfPMLVUcmWF0NnT3c2Oe5fwwwyoWRfodUIUWOW0K8bzexzfLb+gLE2QxBsnrkva9hUerWNw7+tBWFj4FgT50DXobRF8HoevvxUujPeCLYe5Vt458FbBtSvMiUFtnQAg+VZrQ1vHW4TXYzZ6ThsU4PuWtXo2Lbo3CEqUY0TxdqRR+0vir+Wfdm/Zsppo2JLRmrJssrC42J8+PCT6o2TySBRbEADqSaH3nFeo1kchDQMJJV4Ux04okbldh4QhHkT7xyMTo9ROElHdroN1VEZxb6PyM9Vokkret10PIK35qw5B+BzOm04Rdos8k2TZJYksSfUknJjmM3+FZz3MPieMZ2MM1AngfHp8/dgF6/v5ZR0xmDy94Y9pNwbbLBQPEGBqzYB4PnXkMv4J5BrBBrZyiFlAJtQASQLdgosgE1bemch2lqd0rEqVPFqQeCAAR7xfQ+Y5x52zpZHc+BnQKpADbV47wyggGySO7A4PXiuTnP6zUqXveG4W2PBJCgNYPIN3YPQ5n6icnLHb8/00dLCKWe/5/g8HbLJMqMq9yIltg25w5AIUxrbBSpHNefplvSdso7ULALFVa1KsfKiCaLDxKDW4GxfIFDUQq+jMQiljWlewEUqVKuJCZHAJBUMSTzWKew/Z/UkuJLCcvHK2zfLvYuodFJ2Ux3Ee5apgTlP4SEtovL+hZ+Ja3kse51faWuEMbPV1wB+UxNKPmSMWQe1I8PeIy+TMKKjk89d23gHpxfuJFqXUCVAkkMhsDeu0qFbjgMxWzu6FSTxfGVIuz9O792dMY+GazSE01USj7mu78WKrrhGD5sJe62x+M6snZKa5U448PfP7PbYtdu9qGKNSleI1Z5AAUsSB5khePmeaowntaZdMshiDyMaUKbBB5Vjs3VY9CRZHI8rPbWhL6coi2V2FQKFbGBpb4BoEfPNfZ2F0gCupQhnoGrosSLA6demLXL5KeFlS38tY/g7fM5zW+HHbwnn+fzAxjJoWKNCx6HzGbYYZVLQYYYYAGGGUO2J3VBsuywXw1vNg8R7gV3Ejq3AFnyzqMXJpI5k8LJeZq5PAGJdV23G0yKDvUHcNg3b3X7KKRxwSCfftHk1bOzGVIZmSQAgkAbd4KEozJbWFZGsXRtT5VkGv1Mr62HugrxKHSTxc0dgkKV0K74+ePxx5Zp6fS8L45dU8YKN2o4lwx6NZyX1T6Zpts0RjDgCSJybFHxIdtcEAEEHkHL+n0qoixqKVQAASTQX7PJ5NUOuSKOB/h0+WZzZSMdy7LoGAGGGdHJgoDdgG+TfPkB+wD7syBhhgAYYYYAaTDiueoqiR5+o8s5fsHXos8oaSVe9mlSKGVNi/VMzFoQQDR3Nfv48gM6edSRxV9fMdPeOn3YvhRRKVdRZJkiLKPOjIqk82rc+XDe41nfqCbryaGhaU8DHDDDMA2gwwyHV6kRozn8UE+l+g+ZofPBbkFLtmGOUCNlZ35ZQnVTRUSWSFWrNFj16cjGWnLbF31u2jdRJF14qJ5q/XI9DpNg55dqLt6n3eijoB5D5k2M9JpdPyY7vdmBqb+bLZbIMMMCcuFU1BNnnp5etgVdj49M2xWkOpLTHvEAdV7m0a4iFolxdGyd1CuldMudnq4iQSsGkCgMwG3cRxu2+V9fjnKeTprBnU6tF8LNRIPADE10J8IJHXrnFaxAHYB3cA8M+/cfjfJPvzqdbrVhk7x7COqoGAY0wZqUhQT4t/B/ROcb2724vfvsIK8clW/JF/rvM2+2TscGtl3NPTVRUONPd9jvIVBjUEWCoBB6EFeQcgOgZRUcrrxQDfWKBVCg3Iry5+N9Msab7C/wAlf2DJcx42Tg8xeDRlCM1iSyVF0br9maSvRtj/ADtl3frr3Yl/00sUszagsqx+HvHCBTspqQKLLFXRrHWyK8GdLiftzQ7uQAd9Lz0DrZgcmjQsmMmukg9MfXbKx8ucnhipVxr9cUizrNWyRqyFXDOviY+ELITtO4dFsqL563mY+1kLBGIjkNfVudr+dgA/a6cMpIPPpi/2cCqp06QyiBFGxpSHDbie9iN8+EnbR9G8hkr6KJpFWJBwwEjhbUKvJibyYmq2m9t3wauK61OXBh58/wCo6nNwXHnYas4FnryL56XX+HNf55Hrt/duI9ocqQhayAxBokAdAayOTsdLDRgROK5VQAaIJDqK3AjjnpwRRGSaTUbo1diBxyegFWG69Bwfhk6jTSoazujijURuTxsUp9TqEgXaiTTgxq/iCKehdhurkg8D1YdQMa5QiLyncjd3H+KSu4uTVOA32UFcDq1k8Cr37P7QEg2kqJVsOgItSrbTx1qxx8RnFlE4RUpLZjIXQnJxT6FzKPbX8C1fb/8AD9e86xV794B+AOaarUzF2SIJYCkBrsh7DOOQKQ1x51XFjJjpVjuV2aRlDEM1eEUS21RSrYFX19T1x+n0k54n0Qm/VQhmPV+DTtzSQslykKoYC7C7rNLGxPUMWqvflD2e7FIqZ0khl2tGYml3oqByUVQDQ4o31st1zbs/sr6QrSalHqXbu0021kiaMkAp8bJvzsdK4engcfKyflZ65uKKk+Jox3JxXCmKOydSEmk076jvpTcwUqF2I5oICCbAoGuoDD1xxiLS9pvC0EeqKGeUuCYgxQ82jGwCvHhs9TXye51DocTW+Qwwwzs4DDDFGk9rNNJMYFkHeh3j2ngkxrbFfUdRfqDkNpdSVFvoN8MMMkgMg12kEibbojlW81YfZYfA/eLHnk+GQ0msMlNp5Qo7M7bWRu6NrKoG5SCASPthSftUQf8Anycv6nUbFuieQABVksaAFkDr6nKuu7Ajkcy8rJtoMCRVfZah+OOKbrwByOMQv2/JBDGutpdQZQU2xy7H2tYG4JQ4O3i6JUkdcwbtHy5J/wDXJt06pWRfk6MGc/ixL7i7sSPkoAP35W0sglnYSAboQpCXYDEt9Z0BJKhdpI4s+fOV29oyzpStEhZQxmhlW7Pi8RARAFDcljZoAeeO1o8ggg0QR517x1BzQp09HFxV9ijbfco8Nnc3wzU37j168fDoMpaPtXvJpY+6lUR1TspCOTYYI3QlTQPPmfQ5eyUsF/NW54+Hn7/dmHFjpyDxf3X9xOYiUDgcVXHoBwvy4wAkxV2/2r3ShEeJJ5dyw96aW1FksQDwB95oeeNcR+0HaMQki07i2kZTRWwVEi2t+RbnjzCsPjxbLhg2d1R4ppE+jJnKyulAIAoPQs4+sdVPO2qALAGr4F88h7UIBqpKAH2PL9Bc9BzgPan+NSfzP7tc8/CyVtjlI3+BVwUUdp2brUkRdjq1Kt0bI48xlvFGuDNBuaAFljtW3IWWku14vyHAxsrgiwQQeQR0IPQj3ZGp0/Ja3zk5ou5qe3QzlfXKhjbvACgBLXfReb45sVYrmwK5yxi7W7t8cqzhIo9wdAu7vCfDVg2GVhwACb492VY9SwxLpdPv03fK1oQ7gOJdxJuleMOF3X4SKO48jrWdPBp9gUAKKFUqjat8sEroC3OUNs0jhni8C0UQyKDf5Ug9R5LyAebJrbaeaXqIRY/8xPu93l92eh0sJxi3Pq/oYmqnGTSh0X1LmIu2UaNXITdEWSRuQKKyKZVo9Q9D3Dc5PHBZ/SJfzP8A+xMyJ5fzQHxkH+AOWLIRsWH7leuUq3lfyTo+5QeRYv3ix+3OZ7R9oUabbGxVoZO7mIUFlWRFO9FYHcLAW6IuuDa2/wC+l/Nr/Sf9Och27p5V1Es2o2xaUrEu8OCUfdtWUcA7gSFI4tPgM41D9HTIzTxXHu8fc6eHTyO8bMUISyHQn6zetDj8VaNkWbKrXTNu0I4pw+ncqxK+KPeVJXg87efT5H34s0etkWIIvh7tykpBWVlJBclUVQCDuVuBwp+zwQJI9QqkPH444kkLuzbRukKksWI8UhCtfH4w9QMTCcIcMILZ7/QbOE5tzm91svJF2Rr54Gi0+qWMBl2xypISHcWVj2tTcRitx6kdeRnR3iIztOwEmlVJFXvELtE7LfFqdjbGDbTXHIHWji3Q+0n0fSrxJOYztolmmYbiF4CDcQOp8tpB5x8bYpddvImVMm+m/g6HsjQtEhUzPKCzMGYqSe8IYjgcANuoA9D8AL2JV9pkMkcS92XlDMgEt2ENN+LwevB/Jb0xj3sv5tf6T/pxsZRxsKlGWd/6LOGVTPJ+bX+k/wCnDvZvzcf9K3/CyeJHPCy1i/QdiJE8j28jSOZD3mxtrEAfV0oKigor9EZKJ5fyIv6Zv+Hme8m/Nx/0rf8ACwymThoX9le0feoJG7hEMfeHbqe8dBt3Hcndiq8+eMu6btiKRtqsd17drJIjA7N9EOoI8HPOKIOwZxB3B7kp3YjtbV/CAFbdsIuwD05zEXZer755WMW/erK1naR3BjYbdt+d2T19Ri1KW2w1wg87/wDo2/07D4DuJDhCGCSFakbbHuYLSbm4G6rOQwe00LIHJZQdxpo5LUK5Qu/h8CWPtNQ688GlP4LTbY13IRGIAu5mNHTuGtfAAu4gbqF+hyQez0+11uPbIrRv4jZQySMAp2cMBM67uQbBoVkcU/AcEPJ0Gn1ySM6qbMbbW8LABh1WyKJHuvqPUZu0QN2AfkPMV99cX78oaOCWIP4EIeR5P4UjbvNkfwfQVkvfTAn6tDdV9af1fV+Vk+vB68Yzi8i+Hfb+Sk3s0qSGWA7JCu0qf4JgOaaMcAE1ZWmvnmyDV7O9ogsr6Xu/rFNgB1CVLbgbvKr9L5HFmg3eef8AFiiPxncf/wATi/6VM+rWNol2IN7vHLvAZgREGDIhqt54B5K+hyrdw1J2R2Zap4rWq57r3GH145uJv0drqPk9sfnt+WUtoXUfSJe9iJjEf2w0IF7qalGx78zx6HyxtsHHA45Hu/ezm2ZUddanvuaEtHW1ssG4axY5B6EdD8M1dbHn0PQ0efT34tmgkittOiMD1iL92Lv7aMFYAkdRVGgbBu44O15WYL3cKufxHmlVvkDp6bofskjg5sU6qu1fXwZVumnW/p5GyMT1Fc/vfHrfr8ci1unLqNp2srBlsWLHkw9CCRxzzY6ZWY6jqI4AfXv5P/r5t3up/NQfH6RJ/wDXx7xJYYlZi8ok0uq32KKsvDKeqny+IPUMOCPmBw/tT/GpP5n92udZqdJLIQWhgJAqxqZlNE2VJWAEi+azifaLTkahwURT4eFkdh9hehZAT92ZD0fKk5J7GtDVcxYa3PSNL9hP5K/2RlTsytrbfsb32em3d5fo7t1e6st6N/Ah/RQ/1RlPsobVMR+1GSvxBJKMPip+RBHljv1HPLXuI0GOZIu4qbspNPp3WFSACZQu5j4lIfgsTVlefifU41ylNH3shjY+BVVmUGtxcsAGI520hNed88CjlUQlOajE07pxhBykaR9t08gljaJQ9RMee9WhbgLZUA3d1QKk1fDMr64keMNIw6mSYJuPXZEBI6D9EFWHoSfU5f0PaYleVdki92+23UqH4+0hI5W7HyvzGehqtc20+zwYVtaik14yWYWtR8B5k+XqeT8xm+aD7X+XSqHJ9TYPrm+PRXYZHNArimAYdaIBH3HjJMMkBLH7J6dGQohTbJ3tIzKu/bW4qDR9K6USMr6rsTUqqJFPuBnMsjS+Jgu/dsSlr7XiAPFiuRnRZQOreQHugFUkgSMQehosiefI43EDz5HWta664+vZFmrmTl6dyujCEyd5IsruV4CrvIACxL3YNknk2Nq2SaAzTVzV3k6DumiVu8DoG3jYrgnZINxAHB3cWRjCDQogFKLBJ3HliW4Zix5LHzPy6Zpqezkc2bBIo7WI3D8lq4ZeT1zLetg/Q4+nwaS0sl6+L1eRWOyXmsmSklUpNtAjkBAKsBwwDBvDfWrHi8JF4wTRNAsYDworCQu31rUtR7eApPrdXflm0r9y7SdY35k/QYCu8rzUgAN6UD+VjEHNHSyhOtOO39FDUqcJ4lv+fyJI9bq2XTnuFjLOe+R5LKqL+wy2G48VH8mvPh0f8sqJoGE7y965VkCd1Q2rtN7geu6yefePQZbC/v8AKv8ADLUUytJrsJvaJ4EaCWd3XZKvdkFgoZxtttvFVdlvIt646yNZQWK+YAPXqDYuvSxWSYJbtkN7JBlPX9rxwtGsjbTK4RPiRxfoLoX6sMuZT7O0kiGTvJe9DuWQbNvdggeAcncBXHTzyXnsQsdy5mHah+/PoMzmsh949KJoEnoP+2SQaxxmyT5+XHHzHXgD7skzC/d5fdxmchAwxF28s8dSwGMFmjSQPewrv4YVZDc7CfRr42jHuaTwK6lWFqQQQfMEUR8xxi7a1ZFxYyqx1yUkQ6TWJKu+Ng62RYNi1JVh8iCMmxJo5IdI6ae0RZf4Ja2tu80NDxGgKY8nobNEu88zbW65OLPRVzU4qSDKfanKbNodnNKD0BAveT1AWrsc8ADkjLUkgUFmIUDkkkAAepJ4AynBIJZlZQSiK/jogFnKilv7QAU2Rx0+Xemq5liXY4vs5dbZfiSlAJLEACz1ahVn3nrlPXtN3kQiRCh3d4zNRUEeHaPPxUT7h78vYZ6drJ51PDyao137j/2/Vz884D2r/jcn8z+7XPQP358vhxznn/tX/G5P5n92uV9R8v3LOl+d+x3XZ/8AAx/7NP7AyDU2kyMORJ9Ww9CqvIjfqdT/ACl9Mn7P/gY/9mn9gZvPp1cUwsWD1III5BBHIPvGdW182twF1WcuziItVqljA3XZ4VRyzH0UeZ/Z1NDDs7TFE8Vb2JZ6/KY2RfmBwo9yjM6bs+OMkoiqT1IHJ+JPOWMTpdIqMtvLHanVc7ZLCIY9GiuXCgMbs8+dX8L2i660MmwwJy4kkVG2+po5546/eaJ9PiOub5hv18gfv8s1DGj7r5r093n68dcAN8MwG6ftzHeD9nHx6dMCMG2Uezl2h08o3IH8khXF/Dft+Qy9lWbsuJ23MgY8XdkGhQJX7JNcXWVtVp+fFJFnTX8mTbIh2mp5RZJAPNEJXjrTGg3wWz6XlmGZXUMpDKRYI6HJgMozdmAN3kQVZCbbyEgNbg9C/KwR0PxN0bP03EfQ9y5Xr8yxNbFiaYIpY9FBY36KLOadmw7IY1PUIoPFdFF8eXwxeuqM0ghYKu1tz0XYP3ZBCraAHkoTzx78c439PplWnKXt+wvXWqbUV7hgTWR6l1CMWO1aNm6oHgm/I5ynsh2vNNJJGTugiuNXaxKzRsVLXxvWq8Xl4QeTeaEp4aXkpRhxRcvB0MXZMfffSK+tK7CwdiAvFoFvbW4XyLuzl7DDOksHDeQwwwySAzDDjM4YAaof+XpXlXPy+WbZFG/QUPLw9CoN9aseWSbsglozhgTWav06AiwCD0onn9VmvOskg5uODv8AXu5kiYQKsbRNGrMpIDrIrEkp4iRX6Leozo8V9haOMIJVVTJICXkAXcxLEkMwHJB4/m5vqH747E5VXXe+6l8Jt0G3lzXBHABI5sVnmpqWouaiehi401LJI/1sgUfYjYM59WXlEHvBpj6Uo8zTDNIYFRQqgKo6AChm+b2npVMOFGJfc7Z8TDNXPlzyD0/z6DNjkaEA7SeTuYCzdXzQJuhY9wsdOBjhJuF/x/Wbzz/2r/jcn8z+7XPQc8+9q/43J/M/u1xGo+UtaX537Hddn/wMf+zT+wMnyvoG+qi96IP6gP7AcnJ+ePXQrPqZwvMX+3z/AMMAPnkkGDfHAPIvmvn/AMszt9563/y+GZwwAAMMMMADAjDDADVkHpfl8sCT8eR/h6ZthkAYv9+OczhWRlAaNWLvkVyPPpd+WAGqaJA5cL4j1NnzqyBdAnatkCztF3QybNRIP3+NVfTrm2Cx2Jee4p7R0cskoqgi7CDu+ywNmQqbBKgnaAK3cte1aZ6eAIoReiihzfzJ8z5378I1A6dAAB0qh6ZvnMYJNy7s6lNtKPZBhgTXXjMbunHX9WdnBnNXcAWff86F8e+gcOePL1o38unz+WAj6X5cdTR+I88gkCT5enU+vl8f+2Hd82a/euvvscZthgRkKwrDDJAwFr9+OTeQa2ZURneyqgsa9wPH+XvrnLGVu09IJYnQ3TKQaNGiCLHwu646ZD6bEx67izs3QDSaMiIKCqvJRdigY2xG5ifCDx1F1fBJONdBGFiQAkgKtEiieLsjyJ61irsvsvYkUPd7IojZBfeGYElQm4ltu7x+KiOBXXHmUNFTKHFKXVl7WWxniMewYZHNqFXbuYLuYKtmtzEEhR6mgePdkmaBQMPVcix0Pz4yo/ZMZmWdlJlRSivucUGuxtB2836enoMtSL91i/8AD9dZtkYyTloM8+9q/wCNyfzP7tc9Bzz72r/jcn8z+7XEaj5Szpfnfsdz2d/BR/7OP+wMsVlLRakLDHuWRB3actFKq/YH45Xafkcm+nx7d/eJt/K3LXwu+vuxsZJrZiJRknuifDN9Lo55eY4W2+TSnugf5KkF/mVAyHcQ7RuuyReqk3wejqfxkPqPeDRBGCsi3hMl1TistG+GGGdiwwwwwAMMMMADDDDAAwwzCBncRxrvcgtVhQqg0WZj0FmuASeaHBqG1FZZMYuTwjIzUiq68fE+Xn5n/tkkuknQ0+nf4xlZV/VTfeozMOinkNRwsPVpfq0H7Xb4BfmMXzYYzkbybM4wQhuPU3XrV8i66Cq+/Nufd+/+ONoPY2+ZZ3JPlEBEvT15c+XVvIcYoEe15U3FwkhUMasgKpo1wSCSt/o5zC6M3hHVlEoR4maiHyNVx0scg2b91+XnyDeSAVhhjivkMMMMkAwwwwAMM0idnYrEjysv2tm2lNXTOxChv0bv3ZN9C1A66aX5GE/rEmLdkE8NjFVNrKRpgMu6b2c1Djcxjh9FIMjfzirBQfcLr1OZ/BnU9N8A/S2yGv5l8n+dnHxEPIz4azwcr2P7RLNM8N2yizcZQBwTvRST9ZX5Qq9reVY67sfs/V0v18vuxj7Q9niDT6WNCSEmAs1ZuKUsx95JJNeuUMKJOUdw1EFCWF4FXbvZTSiPYsTMsqSfXAkKFrd3dA7WO0Cx05PnjQD3/v8A4ZnI5WNoiUZJGCoD0J6sx89qqCxryGNeI5kxSzLEUbhBxx06YBf8f1+/HUPseK8c8rN+jsRR8FCk1/KLYu7Q7GlgYVvnjI+0EBkQj8pYwNykearwRyObCY6iDeB8tNYlkrBenn5Xnn/tT/GpPP7P9hc9B7iat30abZ60gb492W318r92eee1T/63JauPscNG6n+DXyYAjOLpxcdmd6euUZbrse4dhD/VoP8AZR/2Bkv+jot/ed2m/wDL2Lu/91XinX9laPTxgyu8aClW9TqALrwqo7zk0Og9M002g0UgQpKWEm4JWqnO4py4X6zkijY8qyiaJ0WU+0uyIpwBKgavsmyGW+u1lIZb9x5yhJ2DplZVZnDPYUHU6gFiotgo7zmgCcl/BeD/AM3/AORqP+JgBXm9jov/AA5Joj7pC4/9soYZSf2W1A+zLE/rujdPuKua+7GGm7B00ih0Z3U3TLqdQQaJBoiT1BHyzSHsjSOxVXdmG6wNVOSO7ba/Ak8m4PocYrJroxcqoS6o53Szb1BIo2wIuwCjFWo0LG5TRoWKOS47X2N0QIQJRqwommBocWBv6XkaezegL92OXG7w9/Nu8AQtxvvgSR3/AC19csrVLG6Kb0bzsxRhj/8AAvSfm2/pZ/8AfyGD2X0LmkG7wq3hnmPhe9jcP0O00fOjk/FLwR8G/IjlY+EKu52YIq3Vlj5mjQAsk0aAPBxhF7N6lj4jBGPcZJSfTqI6/XjIexeksHu2tTYPez2DRFg7+DRI+BPrk34Lwf8Am/8AyNR/xMVPUSb9Ow6vSxivVuUYfZAk/WzsV/JjXu7/AJTWWr3KV+eN+zuyIoN3dJt3csbZmaulsxLGrNC+LyjF2JpGd0BLOm3evfzMybgStguStizk34M6f8hv6SX/AHsRKTl1ZZjCMeiGuGJl7B0pdkAt1Cll72SwHvaSN3AO1q/kn0yT8GdP+Q39JL/vZydDXPP9MD47+13s+74989/4fKs6v8GdP+Q39JL/AL2Rj2P0tk90LJs+KTk+p8XJ4HONqs4HkTdVzI4yc9WFZ0X4I6X81/Xk/wB7I/wY0e7ZsG6t23vHurq63dL4vLHxS8FX4N+RDWFY+/BjR7tmwbq3be8e6urrd0vi83/BHS/mv68n+9h8UvAfBvyc8Fy72F7PpqIUllkkYuLKIxjVDyGj8FOSpsHc3UHp0DX8EdL+aHzZz+otmuk9ntEwJjjjI3MG2HjcrFXBo/aDAg+djFWXufTYdVp1B5e400ulSJAkahEUUFUUB8smvFf4M6b80v8AW/zzWT2e0qi2jQCwOSRyxpRyepJAA9+Vy0NrwvE+n7C0ki7kRHWyLUki1YqwsHqGBB94OSfgzpvzS/1v88AF3teDu05N7Q7j3BmjIS/lvHxIxVWdK/stpTwYUI4PNnkGwevUEA5DpvZ3RSIrxxROjC1ZTYIPQgg8jLFV/AsYKt2n5ks5OedwotjSjkk8ADzJOP8A2S7NVNPHKY9s0ihnZh9Yd3NEnkDpS8AegyZvZHSHrBGenUHyNj9eEnYOkUqGRAWNKCTbGi1Dnk0pPwByLbuYdU0cvO+RveYxZ+DOm/NL/W/zw/BnTfml/rf54gsDPPGP/wDQh/8AkZ//AE/7pM9Rn7A0iKWeNFUdSSQB5cknjMN7IaMmzpoifUqCfvOAEHb0bpqdPqBG8qRpOjCNQzo03dbJQnVqEbqas/WdKvOT1XZWudS6xyBxLqGVqhjlZH00a7j3VKsrESKCeQdt1V459tdRs1elY6htMoh1f1iorc3pyq+NWXki6q220OuKZfa3VCfTh3aJr0azQlUAvUKpmKpsaRlDPt370AZdvJvcAGo7JcyxudPqjpFndlj3Sd6qnSlHO3f3gRpSPBfUMao8xvotcG029Jy8Q0RLBpHJUTA6kMyyhAwjOx/C7SVY46Q6f2s1fdV32+2g72YGIRxB1m305hBgYukamOWNjGGHiJNiHt3tzUS6ORZpylwExBY1P0snUSIbJjBJESxH6sKPrC48NUAdInZs6dmRR7JLWUGZENSNF9IZpApU2bQg0DZWwOTieHsbUrHIFTVRxt9IYKDuen16Om5e8Be4d1jduKblBs50Htd2u8UgXv20ydzM6uqIxklRl2ReNWvgk7BTPfB8Jynpu1dYZVd3ZR9KghaAJHsCy6OKSXxbd5qV2pt3FVzgAkk7D1LGNhFqEdozGGWSZSFHaEb/AI0haK4N5CEkhQRfGW+1OxZRqWLQ6qSFfpKRd1I9qGg0Igo7w23fHLXNBgWPrk3txFF38rP3TN3CBY9RG3joyH/Up0O6OazR2qzWIz6ZDL2lqjNMsbvpx/rUhqKIuTFpNE0auzIdzBpHBPJNVfAoAsJptaGWGVZ3Zp9G7yKxEfdrpok1PiDCgZUktAOd11zeL+x+ydRHFplkh1P0ZItKk8QZ9xZE1SyUofcVEphJC9Rs6qKzPaHaOt7yDZu1Eq9zMm9VWmn0Ws71V2KAQNgKoxuyAWF2GWk18suoCRTOsc0yAyrDCsjp/o5ZAzFo6DGQDkrx9kVQAAKz9haxonZvpHeR6eMwDvntXGpnZQ1PTyrCYVYtd8gk2cb+2OlmeThJ5EMEixCBmXbqCw2M5VhXFbWPhWmurF6ar2gmHZemmZ2SWUQB3CxrtL1vZi4KRA0RuKmiwoWRiGH2k1smnkkE7hodPPJSxxnvHh1cqRhyYgTcSJYVUJuwFvADqvZzsN0fW99u3TNHbh3Af/VYlkZOfD9Z3gsUeB6CkUfZ+rIjbVLqJI1fuZUjdizrBCVjm2owJWSZnc1zzFfC8b6bXvL2jp98rF1n1qtBsULCqJIsDWFDeOPa1sSG32KrLWs7ZnOraMTMj/SEiXThIyDA8al9RbIWsW7h72goEIJuwBbH2Tq1aNtRHPJH3emWcIxaRgg1exSUYNIUZ4N9E2eeReGq0er76ArFqlEZ0RG53lbuxKDqQ7rKEDBCUYbXZwAbI5FLsHUTrCk6TyEppezA9qjd4TPKkySEpfgBdeKYEWSSLyRvarXFZiJAsgjnLR0jmBklVYqQRArwSKkZt4O5emAE69h6uOOE1qWLRn6UBM5dwushJVbfh+474DbR22AbrDW9maoqKXUDTb9QY46leVAyw9xuVJkcDcNQV3MQm9LA42tIu2Jk7SWBp2lXeE2ARhq+j7i0sfdq23eCe+jcr0TaOTjJYjNq9YrM8ZSOFIyhAZUdWdmQkEAs4Kk1/wCGPTABN2RotUmtiMgnkNIJHfcqgDSgMyukhiZe9H8EU3b2Zg1AEsNXptS82vSCRYZ3Gn7qR1LBY9hFhfMiQT8eRaz7+X7U3DR6ItTudBUaSNKjLNsj2yRFVO+eyAFsP5jgtWNWsp1jnft1HePGdqyHUqp0RTvFrhtKJPrQgH2qo7vDgB22uDnV6Hp3gExl22Bs7oB6vnaZjDV+g9MS9rQak9pK6xzBFmhG5TIVaJoiHN94EVe8aigQt4A5NVSbs5yIZ5oUjRY10Rj7p5JA06yvvG51U7nV0Rl6/WeLknPT4Z1cEqQQCymvVCVYfEEEfLADzqHsTVRxw2upZGg0Z1S97I7u6s30gC3vfym4KRuVSOeBjTSdmaley544VkjmaXUMgZrk2PqWYeLf9sxE0dwNkcjrna4YAeZydm6ox7Ak5iaVyo2zLs+pUKBF9J7wI0m8gyOFVlJ20VOar2BqJIO81CamR1bswhTJJdRfRzqyqBgN25XJPUkWPXPTsMAPOG9n9XFHcKzK7rr+8AkIvdqleEKC21HMRk2EVRbqLOY7L1Eq6mRoo9WYY5yvdFnZ1EuiiMdo7+FO8s8/ZLWa5r0jNFiAJIABbkkAc0KBPrwAPlgB5suk1u7SFo9RviXs/cwMj2AyfS9zCUIp5dWUq7MADddI9F2Nr49IkbiQ19HLbQ5AhUMJNP3SSKWdX2uxVgXViOdu3PUMMAPMpezdYFgO3VSMu/u0O9VF6gsgLLOWhYR0N0veDZSkWCD2OtsdoaYt9gw6hV9O83Qmv5RjWSvcHx5mrRg1YBo2LHQ9LHoaJ+/ADHdXd+LkEWBxVVXHkRfrmCrU3IB/FNdOOLvrzkmGAFDtmRPo05lFRiOTddcrsO7p5EWMx2DHINLAJb7wRRiS+u8IN9+/deXnjBFEAj0IvobH682wAwcMMMADDDDAAOGZwwAwcMMMADDDDAAwwwwAMMMMADDDDAAxZIta1COpgez67ZY9t+tbmr03H1zGGADTDDDABX2ytvpgeR344PTwxSsv3MoI94B8sa4YYAGGGGABhhhgAYYYYAGGGGABhhhgAYYYYAGGGG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VFBUWGRcYGBgXFhUYGRcdFBYaGhQXFxgYHikeGRkjGRcXHzAgIycpLiwsGB4xNTAqNSYrLCkBCQoKDgwOGg8PGiwiHyQtLCotKSosLCwsLC8sLywsLCwsLCwvLCwsLCwsLCwsLCwsLCwsLCwsLCwsLCwsLCwsLP/AABEIALIBGwMBIgACEQEDEQH/xAAbAAACAgMBAAAAAAAAAAAAAAAABQMEAQIGB//EAE0QAAICAQMBBQQECAoIBgMBAAECAxEABBIhMQUTIkFRBmFxgRQjMpEWQlJTYqGx8DM0coKTorKzwdEVJHPS0+Hi8UNjg5KU1CWjwwf/xAAaAQACAwEBAAAAAAAAAAAAAAAAAwEEBQIG/8QALhEAAgIBAgUCBQUAAwAAAAAAAAECAxEEIRITMUFRInEUMmGB8AWRscHRI0Kh/9oADAMBAAIRAxEAPwDtU6D4D9mUWfvZaH2Ijz+lJXT4IDZ/SI/JOYknbakcfDMgJf8AIWgLA82J6DpwSelHMg7tY44gAWYIpayF8LOztzbUFY9bJ8xdh2svb/4YdWUtLTj/AJZ9EWItQrWFZW2mjRBo+hrocUavWxq8jKWilQ8kqQkpVQaIHD2pFHhuhHTLHYOn+rD/AJSqoFVtRC2wGvO2Yk+rGuAMk1vZPeSBu8dRRV1UlQ4o7bIPlub1u8youNdnV7d0ack5w3X2KkOumkmJiP1RA8TbSqWkbDaOGY2XHWrPP2QCdndmTshGolbxMWKAq3BrwFiOFodEC9Tz6OQPL0zOdz1dks74OIaauPYMMMMqFkMMMMADDDDAAwwwwAMMMgl10attZ1VutFgDVE2fQUD19MMZIJ8r6rSl6Kna6m1arqxRDDzUjqOPLkEA5Pu4vy6/8/hiyOJZpd1O8RXqxYR7lPhZFJG7cGbnaR4QQfWxp65TmlHb6ib5xhBuX7FzTa+zskUo4BJB5UhSAzI/QjkcGiLFjK/Y0lq3UnebeyRJdU6n02hVocDbQuryaLslBuBLOGXZTG9qG7QHrRvqSTwOeBkOhVi5IMhjUMnjcHcysBYUDgDaws8m+maWtU+SuNrJQ0jhzXwJ4GGGYZq65V7M7Vj1Cb4mDruZbHqho/5+8EHzzFwapbwwwwJDDDDADSaYIpZjSqCST5AdTi2aB3i1ARD9Y4ADDaSCkayMA1UbDVfmL5899XA2o7xAaRQVJ/LerANfiKav1PHRSDDP2btg2PIwtwQqKzgWKEahiWZbtufPmgOBraOhwTsl3TM3U3KTUF5Rr9JP0dWlkQskgG8ghJDExFmrq9rGx0K7qoVjbQ6sSA8FSp2spo0aDcEcEUwII9fLpiKXVVEYxE0gV1Vdo7tksjaSAp7uRbsEqFYcg8kY87P02yNVIVTQ3bAAu6vEQAAOvuyxooyi5Los/mGI1ji1F9/zqir2Rbr3rG2fg9KUIzBVUDy5J5vknLruACSQAOpPAHvJ8sq6ddksiDoR3q+7eSJB8Nw3f+pmIoFlldnAYIQiA8gEAM7bTxdsBf6OZ7087dQ4N/cu8+NdKml9jEMbzKGLmNG5CoCHKn7JZzypI58IBF9b5ypru20i7pIRE6AlZAJEBjRQRwl2fFXlVA+uPQc5/s3sWaJ5lWYGJ2tb5aEVXdotV02jkmquiSc1nU6Y4pjuZqsVsm7XsPwb5HIP685Dtv8Ah3+I/YM6yGIKqqOigAefAFDOT7b/AId/iP2DOtT8iDSfO/Yca4MkayoQKjCNYJ+1t2MoA5ZSTQNA7jZyPS6rvhCm63DbnNcjuro/o72288WGavdH2hqJX057uJmColKRteVhtIVdx8CA1bEEnmqqzb0vZo2DmZAVX6vfW2loLa+Lgcfa8uMz77KFapdcY6fQuU128tx9+pDptEsknegPGgIZACBvNlncgE0pJHHhJo31xvmscYUAAUAKAHkB0zbM22x2ScmXoQUI8KDDDDFjAwwwwAMMMMADDDDAAytqdSQQiANI1kA9FA6u1c7RYFDknj1Is5Q1kTK4kRypYxIy0pDDfVcixw79CP8AN1EYysSn0FWuSg3HqSnRy/n+eKqNNvHWxe4g+m6/flDUaIuskK0/JeRmAG92G5EX8mhsG67C7QDdlXbMACSQABZJ4AA6knyGLpNAzswtTE7hm5JZgEUGOhxRK9b6cVm5bRwxxSsN7fYx6r+J5teUt/uY0XZ0bxox3yAqpAdm2+oHdA92K9Avl54zzUccVQFAccdPKvLy+WZ3ZbhCMFhLBVnKU3lszijtLUDTsrB67xwO6rcXLEBzGAN24DxeYJ9LvMr7UQd3NIWKpAzK5Kkcr5j1DXwfPoMi7O7AQal9WsjP3qgAMd4CkXcbE2Ab6dPdwMXbGNseHr/X1GVSlU+Lp/f0K2l0k2olaSdZYkUlFgbbskQMGDvRNsa5U8cAc85L2l2Buj2wSyaemBG0jaTGxO3awO0eAfZoEc0eQXyrQAHAHA+XTM5EdNXGPDgmWpscuLInm7fChLjkLNIsbKqlzHuF722jhKIN+/yIIDXKOvUowlUFio2yBVNshskj1ZWBYD0LDqwzHYsszR7p+6ssShiYspRuY+So5ANe+gfPMLVUcmWF0NnT3c2Oe5fwwwyoWRfodUIUWOW0K8bzexzfLb+gLE2QxBsnrkva9hUerWNw7+tBWFj4FgT50DXobRF8HoevvxUujPeCLYe5Vt458FbBtSvMiUFtnQAg+VZrQ1vHW4TXYzZ6ThsU4PuWtXo2Lbo3CEqUY0TxdqRR+0vir+Wfdm/Zsppo2JLRmrJssrC42J8+PCT6o2TySBRbEADqSaH3nFeo1kchDQMJJV4Ux04okbldh4QhHkT7xyMTo9ROElHdroN1VEZxb6PyM9Vokkret10PIK35qw5B+BzOm04Rdos8k2TZJYksSfUknJjmM3+FZz3MPieMZ2MM1AngfHp8/dgF6/v5ZR0xmDy94Y9pNwbbLBQPEGBqzYB4PnXkMv4J5BrBBrZyiFlAJtQASQLdgosgE1bemch2lqd0rEqVPFqQeCAAR7xfQ+Y5x52zpZHc+BnQKpADbV47wyggGySO7A4PXiuTnP6zUqXveG4W2PBJCgNYPIN3YPQ5n6icnLHb8/00dLCKWe/5/g8HbLJMqMq9yIltg25w5AIUxrbBSpHNefplvSdso7ULALFVa1KsfKiCaLDxKDW4GxfIFDUQq+jMQiljWlewEUqVKuJCZHAJBUMSTzWKew/Z/UkuJLCcvHK2zfLvYuodFJ2Ux3Ee5apgTlP4SEtovL+hZ+Ja3kse51faWuEMbPV1wB+UxNKPmSMWQe1I8PeIy+TMKKjk89d23gHpxfuJFqXUCVAkkMhsDeu0qFbjgMxWzu6FSTxfGVIuz9O792dMY+GazSE01USj7mu78WKrrhGD5sJe62x+M6snZKa5U448PfP7PbYtdu9qGKNSleI1Z5AAUsSB5khePmeaowntaZdMshiDyMaUKbBB5Vjs3VY9CRZHI8rPbWhL6coi2V2FQKFbGBpb4BoEfPNfZ2F0gCupQhnoGrosSLA6demLXL5KeFlS38tY/g7fM5zW+HHbwnn+fzAxjJoWKNCx6HzGbYYZVLQYYYYAGGGUO2J3VBsuywXw1vNg8R7gV3Ejq3AFnyzqMXJpI5k8LJeZq5PAGJdV23G0yKDvUHcNg3b3X7KKRxwSCfftHk1bOzGVIZmSQAgkAbd4KEozJbWFZGsXRtT5VkGv1Mr62HugrxKHSTxc0dgkKV0K74+ePxx5Zp6fS8L45dU8YKN2o4lwx6NZyX1T6Zpts0RjDgCSJybFHxIdtcEAEEHkHL+n0qoixqKVQAASTQX7PJ5NUOuSKOB/h0+WZzZSMdy7LoGAGGGdHJgoDdgG+TfPkB+wD7syBhhgAYYYYAaTDiueoqiR5+o8s5fsHXos8oaSVe9mlSKGVNi/VMzFoQQDR3Nfv48gM6edSRxV9fMdPeOn3YvhRRKVdRZJkiLKPOjIqk82rc+XDe41nfqCbryaGhaU8DHDDDMA2gwwyHV6kRozn8UE+l+g+ZofPBbkFLtmGOUCNlZ35ZQnVTRUSWSFWrNFj16cjGWnLbF31u2jdRJF14qJ5q/XI9DpNg55dqLt6n3eijoB5D5k2M9JpdPyY7vdmBqb+bLZbIMMMCcuFU1BNnnp5etgVdj49M2xWkOpLTHvEAdV7m0a4iFolxdGyd1CuldMudnq4iQSsGkCgMwG3cRxu2+V9fjnKeTprBnU6tF8LNRIPADE10J8IJHXrnFaxAHYB3cA8M+/cfjfJPvzqdbrVhk7x7COqoGAY0wZqUhQT4t/B/ROcb2724vfvsIK8clW/JF/rvM2+2TscGtl3NPTVRUONPd9jvIVBjUEWCoBB6EFeQcgOgZRUcrrxQDfWKBVCg3Iry5+N9Msab7C/wAlf2DJcx42Tg8xeDRlCM1iSyVF0br9maSvRtj/ADtl3frr3Yl/00sUszagsqx+HvHCBTspqQKLLFXRrHWyK8GdLiftzQ7uQAd9Lz0DrZgcmjQsmMmukg9MfXbKx8ucnhipVxr9cUizrNWyRqyFXDOviY+ELITtO4dFsqL563mY+1kLBGIjkNfVudr+dgA/a6cMpIPPpi/2cCqp06QyiBFGxpSHDbie9iN8+EnbR9G8hkr6KJpFWJBwwEjhbUKvJibyYmq2m9t3wauK61OXBh58/wCo6nNwXHnYas4FnryL56XX+HNf55Hrt/duI9ocqQhayAxBokAdAayOTsdLDRgROK5VQAaIJDqK3AjjnpwRRGSaTUbo1diBxyegFWG69Bwfhk6jTSoazujijURuTxsUp9TqEgXaiTTgxq/iCKehdhurkg8D1YdQMa5QiLyncjd3H+KSu4uTVOA32UFcDq1k8Cr37P7QEg2kqJVsOgItSrbTx1qxx8RnFlE4RUpLZjIXQnJxT6FzKPbX8C1fb/8AD9e86xV794B+AOaarUzF2SIJYCkBrsh7DOOQKQ1x51XFjJjpVjuV2aRlDEM1eEUS21RSrYFX19T1x+n0k54n0Qm/VQhmPV+DTtzSQslykKoYC7C7rNLGxPUMWqvflD2e7FIqZ0khl2tGYml3oqByUVQDQ4o31st1zbs/sr6QrSalHqXbu0021kiaMkAp8bJvzsdK4engcfKyflZ65uKKk+Jox3JxXCmKOydSEmk076jvpTcwUqF2I5oICCbAoGuoDD1xxiLS9pvC0EeqKGeUuCYgxQ82jGwCvHhs9TXye51DocTW+Qwwwzs4DDDFGk9rNNJMYFkHeh3j2ngkxrbFfUdRfqDkNpdSVFvoN8MMMkgMg12kEibbojlW81YfZYfA/eLHnk+GQ0msMlNp5Qo7M7bWRu6NrKoG5SCASPthSftUQf8Anycv6nUbFuieQABVksaAFkDr6nKuu7Ajkcy8rJtoMCRVfZah+OOKbrwByOMQv2/JBDGutpdQZQU2xy7H2tYG4JQ4O3i6JUkdcwbtHy5J/wDXJt06pWRfk6MGc/ixL7i7sSPkoAP35W0sglnYSAboQpCXYDEt9Z0BJKhdpI4s+fOV29oyzpStEhZQxmhlW7Pi8RARAFDcljZoAeeO1o8ggg0QR517x1BzQp09HFxV9ijbfco8Nnc3wzU37j168fDoMpaPtXvJpY+6lUR1TspCOTYYI3QlTQPPmfQ5eyUsF/NW54+Hn7/dmHFjpyDxf3X9xOYiUDgcVXHoBwvy4wAkxV2/2r3ShEeJJ5dyw96aW1FksQDwB95oeeNcR+0HaMQki07i2kZTRWwVEi2t+RbnjzCsPjxbLhg2d1R4ppE+jJnKyulAIAoPQs4+sdVPO2qALAGr4F88h7UIBqpKAH2PL9Bc9BzgPan+NSfzP7tc8/CyVtjlI3+BVwUUdp2brUkRdjq1Kt0bI48xlvFGuDNBuaAFljtW3IWWku14vyHAxsrgiwQQeQR0IPQj3ZGp0/Ja3zk5ou5qe3QzlfXKhjbvACgBLXfReb45sVYrmwK5yxi7W7t8cqzhIo9wdAu7vCfDVg2GVhwACb492VY9SwxLpdPv03fK1oQ7gOJdxJuleMOF3X4SKO48jrWdPBp9gUAKKFUqjat8sEroC3OUNs0jhni8C0UQyKDf5Ug9R5LyAebJrbaeaXqIRY/8xPu93l92eh0sJxi3Pq/oYmqnGTSh0X1LmIu2UaNXITdEWSRuQKKyKZVo9Q9D3Dc5PHBZ/SJfzP8A+xMyJ5fzQHxkH+AOWLIRsWH7leuUq3lfyTo+5QeRYv3ix+3OZ7R9oUabbGxVoZO7mIUFlWRFO9FYHcLAW6IuuDa2/wC+l/Nr/Sf9Och27p5V1Es2o2xaUrEu8OCUfdtWUcA7gSFI4tPgM41D9HTIzTxXHu8fc6eHTyO8bMUISyHQn6zetDj8VaNkWbKrXTNu0I4pw+ncqxK+KPeVJXg87efT5H34s0etkWIIvh7tykpBWVlJBclUVQCDuVuBwp+zwQJI9QqkPH444kkLuzbRukKksWI8UhCtfH4w9QMTCcIcMILZ7/QbOE5tzm91svJF2Rr54Gi0+qWMBl2xypISHcWVj2tTcRitx6kdeRnR3iIztOwEmlVJFXvELtE7LfFqdjbGDbTXHIHWji3Q+0n0fSrxJOYztolmmYbiF4CDcQOp8tpB5x8bYpddvImVMm+m/g6HsjQtEhUzPKCzMGYqSe8IYjgcANuoA9D8AL2JV9pkMkcS92XlDMgEt2ENN+LwevB/Jb0xj3sv5tf6T/pxsZRxsKlGWd/6LOGVTPJ+bX+k/wCnDvZvzcf9K3/CyeJHPCy1i/QdiJE8j28jSOZD3mxtrEAfV0oKigor9EZKJ5fyIv6Zv+Hme8m/Nx/0rf8ACwymThoX9le0feoJG7hEMfeHbqe8dBt3Hcndiq8+eMu6btiKRtqsd17drJIjA7N9EOoI8HPOKIOwZxB3B7kp3YjtbV/CAFbdsIuwD05zEXZer755WMW/erK1naR3BjYbdt+d2T19Ri1KW2w1wg87/wDo2/07D4DuJDhCGCSFakbbHuYLSbm4G6rOQwe00LIHJZQdxpo5LUK5Qu/h8CWPtNQ688GlP4LTbY13IRGIAu5mNHTuGtfAAu4gbqF+hyQez0+11uPbIrRv4jZQySMAp2cMBM67uQbBoVkcU/AcEPJ0Gn1ySM6qbMbbW8LABh1WyKJHuvqPUZu0QN2AfkPMV99cX78oaOCWIP4EIeR5P4UjbvNkfwfQVkvfTAn6tDdV9af1fV+Vk+vB68Yzi8i+Hfb+Sk3s0qSGWA7JCu0qf4JgOaaMcAE1ZWmvnmyDV7O9ogsr6Xu/rFNgB1CVLbgbvKr9L5HFmg3eef8AFiiPxncf/wATi/6VM+rWNol2IN7vHLvAZgREGDIhqt54B5K+hyrdw1J2R2Zap4rWq57r3GH145uJv0drqPk9sfnt+WUtoXUfSJe9iJjEf2w0IF7qalGx78zx6HyxtsHHA45Hu/ezm2ZUddanvuaEtHW1ssG4axY5B6EdD8M1dbHn0PQ0efT34tmgkittOiMD1iL92Lv7aMFYAkdRVGgbBu44O15WYL3cKufxHmlVvkDp6bofskjg5sU6qu1fXwZVumnW/p5GyMT1Fc/vfHrfr8ci1unLqNp2srBlsWLHkw9CCRxzzY6ZWY6jqI4AfXv5P/r5t3up/NQfH6RJ/wDXx7xJYYlZi8ok0uq32KKsvDKeqny+IPUMOCPmBw/tT/GpP5n92udZqdJLIQWhgJAqxqZlNE2VJWAEi+azifaLTkahwURT4eFkdh9hehZAT92ZD0fKk5J7GtDVcxYa3PSNL9hP5K/2RlTsytrbfsb32em3d5fo7t1e6st6N/Ah/RQ/1RlPsobVMR+1GSvxBJKMPip+RBHljv1HPLXuI0GOZIu4qbspNPp3WFSACZQu5j4lIfgsTVlefifU41ylNH3shjY+BVVmUGtxcsAGI520hNed88CjlUQlOajE07pxhBykaR9t08gljaJQ9RMee9WhbgLZUA3d1QKk1fDMr64keMNIw6mSYJuPXZEBI6D9EFWHoSfU5f0PaYleVdki92+23UqH4+0hI5W7HyvzGehqtc20+zwYVtaik14yWYWtR8B5k+XqeT8xm+aD7X+XSqHJ9TYPrm+PRXYZHNArimAYdaIBH3HjJMMkBLH7J6dGQohTbJ3tIzKu/bW4qDR9K6USMr6rsTUqqJFPuBnMsjS+Jgu/dsSlr7XiAPFiuRnRZQOreQHugFUkgSMQehosiefI43EDz5HWta664+vZFmrmTl6dyujCEyd5IsruV4CrvIACxL3YNknk2Nq2SaAzTVzV3k6DumiVu8DoG3jYrgnZINxAHB3cWRjCDQogFKLBJ3HliW4Zix5LHzPy6Zpqezkc2bBIo7WI3D8lq4ZeT1zLetg/Q4+nwaS0sl6+L1eRWOyXmsmSklUpNtAjkBAKsBwwDBvDfWrHi8JF4wTRNAsYDworCQu31rUtR7eApPrdXflm0r9y7SdY35k/QYCu8rzUgAN6UD+VjEHNHSyhOtOO39FDUqcJ4lv+fyJI9bq2XTnuFjLOe+R5LKqL+wy2G48VH8mvPh0f8sqJoGE7y965VkCd1Q2rtN7geu6yefePQZbC/v8AKv8ADLUUytJrsJvaJ4EaCWd3XZKvdkFgoZxtttvFVdlvIt646yNZQWK+YAPXqDYuvSxWSYJbtkN7JBlPX9rxwtGsjbTK4RPiRxfoLoX6sMuZT7O0kiGTvJe9DuWQbNvdggeAcncBXHTzyXnsQsdy5mHah+/PoMzmsh949KJoEnoP+2SQaxxmyT5+XHHzHXgD7skzC/d5fdxmchAwxF28s8dSwGMFmjSQPewrv4YVZDc7CfRr42jHuaTwK6lWFqQQQfMEUR8xxi7a1ZFxYyqx1yUkQ6TWJKu+Ng62RYNi1JVh8iCMmxJo5IdI6ae0RZf4Ja2tu80NDxGgKY8nobNEu88zbW65OLPRVzU4qSDKfanKbNodnNKD0BAveT1AWrsc8ADkjLUkgUFmIUDkkkAAepJ4AynBIJZlZQSiK/jogFnKilv7QAU2Rx0+Xemq5liXY4vs5dbZfiSlAJLEACz1ahVn3nrlPXtN3kQiRCh3d4zNRUEeHaPPxUT7h78vYZ6drJ51PDyao137j/2/Vz884D2r/jcn8z+7XPQP358vhxznn/tX/G5P5n92uV9R8v3LOl+d+x3XZ/8AAx/7NP7AyDU2kyMORJ9Ww9CqvIjfqdT/ACl9Mn7P/gY/9mn9gZvPp1cUwsWD1III5BBHIPvGdW182twF1WcuziItVqljA3XZ4VRyzH0UeZ/Z1NDDs7TFE8Vb2JZ6/KY2RfmBwo9yjM6bs+OMkoiqT1IHJ+JPOWMTpdIqMtvLHanVc7ZLCIY9GiuXCgMbs8+dX8L2i660MmwwJy4kkVG2+po5546/eaJ9PiOub5hv18gfv8s1DGj7r5r093n68dcAN8MwG6ftzHeD9nHx6dMCMG2Uezl2h08o3IH8khXF/Dft+Qy9lWbsuJ23MgY8XdkGhQJX7JNcXWVtVp+fFJFnTX8mTbIh2mp5RZJAPNEJXjrTGg3wWz6XlmGZXUMpDKRYI6HJgMozdmAN3kQVZCbbyEgNbg9C/KwR0PxN0bP03EfQ9y5Xr8yxNbFiaYIpY9FBY36KLOadmw7IY1PUIoPFdFF8eXwxeuqM0ghYKu1tz0XYP3ZBCraAHkoTzx78c439PplWnKXt+wvXWqbUV7hgTWR6l1CMWO1aNm6oHgm/I5ynsh2vNNJJGTugiuNXaxKzRsVLXxvWq8Xl4QeTeaEp4aXkpRhxRcvB0MXZMfffSK+tK7CwdiAvFoFvbW4XyLuzl7DDOksHDeQwwwySAzDDjM4YAaof+XpXlXPy+WbZFG/QUPLw9CoN9aseWSbsglozhgTWav06AiwCD0onn9VmvOskg5uODv8AXu5kiYQKsbRNGrMpIDrIrEkp4iRX6Leozo8V9haOMIJVVTJICXkAXcxLEkMwHJB4/m5vqH747E5VXXe+6l8Jt0G3lzXBHABI5sVnmpqWouaiehi401LJI/1sgUfYjYM59WXlEHvBpj6Uo8zTDNIYFRQqgKo6AChm+b2npVMOFGJfc7Z8TDNXPlzyD0/z6DNjkaEA7SeTuYCzdXzQJuhY9wsdOBjhJuF/x/Wbzz/2r/jcn8z+7XPQc8+9q/43J/M/u1xGo+UtaX537Hddn/wMf+zT+wMnyvoG+qi96IP6gP7AcnJ+ePXQrPqZwvMX+3z/AMMAPnkkGDfHAPIvmvn/AMszt9563/y+GZwwAAMMMMADAjDDADVkHpfl8sCT8eR/h6ZthkAYv9+OczhWRlAaNWLvkVyPPpd+WAGqaJA5cL4j1NnzqyBdAnatkCztF3QybNRIP3+NVfTrm2Cx2Jee4p7R0cskoqgi7CDu+ywNmQqbBKgnaAK3cte1aZ6eAIoReiihzfzJ8z5378I1A6dAAB0qh6ZvnMYJNy7s6lNtKPZBhgTXXjMbunHX9WdnBnNXcAWff86F8e+gcOePL1o38unz+WAj6X5cdTR+I88gkCT5enU+vl8f+2Hd82a/euvvscZthgRkKwrDDJAwFr9+OTeQa2ZURneyqgsa9wPH+XvrnLGVu09IJYnQ3TKQaNGiCLHwu646ZD6bEx67izs3QDSaMiIKCqvJRdigY2xG5ifCDx1F1fBJONdBGFiQAkgKtEiieLsjyJ61irsvsvYkUPd7IojZBfeGYElQm4ltu7x+KiOBXXHmUNFTKHFKXVl7WWxniMewYZHNqFXbuYLuYKtmtzEEhR6mgePdkmaBQMPVcix0Pz4yo/ZMZmWdlJlRSivucUGuxtB2836enoMtSL91i/8AD9dZtkYyTloM8+9q/wCNyfzP7tc9Bzz72r/jcn8z+7XEaj5Szpfnfsdz2d/BR/7OP+wMsVlLRakLDHuWRB3actFKq/YH45Xafkcm+nx7d/eJt/K3LXwu+vuxsZJrZiJRknuifDN9Lo55eY4W2+TSnugf5KkF/mVAyHcQ7RuuyReqk3wejqfxkPqPeDRBGCsi3hMl1TistG+GGGdiwwwwwAMMMMADDDDAAwwzCBncRxrvcgtVhQqg0WZj0FmuASeaHBqG1FZZMYuTwjIzUiq68fE+Xn5n/tkkuknQ0+nf4xlZV/VTfeozMOinkNRwsPVpfq0H7Xb4BfmMXzYYzkbybM4wQhuPU3XrV8i66Cq+/Nufd+/+ONoPY2+ZZ3JPlEBEvT15c+XVvIcYoEe15U3FwkhUMasgKpo1wSCSt/o5zC6M3hHVlEoR4maiHyNVx0scg2b91+XnyDeSAVhhjivkMMMMkAwwwwAMM0idnYrEjysv2tm2lNXTOxChv0bv3ZN9C1A66aX5GE/rEmLdkE8NjFVNrKRpgMu6b2c1Djcxjh9FIMjfzirBQfcLr1OZ/BnU9N8A/S2yGv5l8n+dnHxEPIz4azwcr2P7RLNM8N2yizcZQBwTvRST9ZX5Qq9reVY67sfs/V0v18vuxj7Q9niDT6WNCSEmAs1ZuKUsx95JJNeuUMKJOUdw1EFCWF4FXbvZTSiPYsTMsqSfXAkKFrd3dA7WO0Cx05PnjQD3/v8A4ZnI5WNoiUZJGCoD0J6sx89qqCxryGNeI5kxSzLEUbhBxx06YBf8f1+/HUPseK8c8rN+jsRR8FCk1/KLYu7Q7GlgYVvnjI+0EBkQj8pYwNykearwRyObCY6iDeB8tNYlkrBenn5Xnn/tT/GpPP7P9hc9B7iat30abZ60gb492W318r92eee1T/63JauPscNG6n+DXyYAjOLpxcdmd6euUZbrse4dhD/VoP8AZR/2Bkv+jot/ed2m/wDL2Lu/91XinX9laPTxgyu8aClW9TqALrwqo7zk0Og9M002g0UgQpKWEm4JWqnO4py4X6zkijY8qyiaJ0WU+0uyIpwBKgavsmyGW+u1lIZb9x5yhJ2DplZVZnDPYUHU6gFiotgo7zmgCcl/BeD/AM3/AORqP+JgBXm9jov/AA5Joj7pC4/9soYZSf2W1A+zLE/rujdPuKua+7GGm7B00ih0Z3U3TLqdQQaJBoiT1BHyzSHsjSOxVXdmG6wNVOSO7ba/Ak8m4PocYrJroxcqoS6o53Szb1BIo2wIuwCjFWo0LG5TRoWKOS47X2N0QIQJRqwommBocWBv6XkaezegL92OXG7w9/Nu8AQtxvvgSR3/AC19csrVLG6Kb0bzsxRhj/8AAvSfm2/pZ/8AfyGD2X0LmkG7wq3hnmPhe9jcP0O00fOjk/FLwR8G/IjlY+EKu52YIq3Vlj5mjQAsk0aAPBxhF7N6lj4jBGPcZJSfTqI6/XjIexeksHu2tTYPez2DRFg7+DRI+BPrk34Lwf8Am/8AyNR/xMVPUSb9Ow6vSxivVuUYfZAk/WzsV/JjXu7/AJTWWr3KV+eN+zuyIoN3dJt3csbZmaulsxLGrNC+LyjF2JpGd0BLOm3evfzMybgStguStizk34M6f8hv6SX/AHsRKTl1ZZjCMeiGuGJl7B0pdkAt1Cll72SwHvaSN3AO1q/kn0yT8GdP+Q39JL/vZydDXPP9MD47+13s+74989/4fKs6v8GdP+Q39JL/AL2Rj2P0tk90LJs+KTk+p8XJ4HONqs4HkTdVzI4yc9WFZ0X4I6X81/Xk/wB7I/wY0e7ZsG6t23vHurq63dL4vLHxS8FX4N+RDWFY+/BjR7tmwbq3be8e6urrd0vi83/BHS/mv68n+9h8UvAfBvyc8Fy72F7PpqIUllkkYuLKIxjVDyGj8FOSpsHc3UHp0DX8EdL+aHzZz+otmuk9ntEwJjjjI3MG2HjcrFXBo/aDAg+djFWXufTYdVp1B5e400ulSJAkahEUUFUUB8smvFf4M6b80v8AW/zzWT2e0qi2jQCwOSRyxpRyepJAA9+Vy0NrwvE+n7C0ki7kRHWyLUki1YqwsHqGBB94OSfgzpvzS/1v88AF3teDu05N7Q7j3BmjIS/lvHxIxVWdK/stpTwYUI4PNnkGwevUEA5DpvZ3RSIrxxROjC1ZTYIPQgg8jLFV/AsYKt2n5ks5OedwotjSjkk8ADzJOP8A2S7NVNPHKY9s0ihnZh9Yd3NEnkDpS8AegyZvZHSHrBGenUHyNj9eEnYOkUqGRAWNKCTbGi1Dnk0pPwByLbuYdU0cvO+RveYxZ+DOm/NL/W/zw/BnTfml/rf54gsDPPGP/wDQh/8AkZ//AE/7pM9Rn7A0iKWeNFUdSSQB5cknjMN7IaMmzpoifUqCfvOAEHb0bpqdPqBG8qRpOjCNQzo03dbJQnVqEbqas/WdKvOT1XZWudS6xyBxLqGVqhjlZH00a7j3VKsrESKCeQdt1V459tdRs1elY6htMoh1f1iorc3pyq+NWXki6q220OuKZfa3VCfTh3aJr0azQlUAvUKpmKpsaRlDPt370AZdvJvcAGo7JcyxudPqjpFndlj3Sd6qnSlHO3f3gRpSPBfUMao8xvotcG029Jy8Q0RLBpHJUTA6kMyyhAwjOx/C7SVY46Q6f2s1fdV32+2g72YGIRxB1m305hBgYukamOWNjGGHiJNiHt3tzUS6ORZpylwExBY1P0snUSIbJjBJESxH6sKPrC48NUAdInZs6dmRR7JLWUGZENSNF9IZpApU2bQg0DZWwOTieHsbUrHIFTVRxt9IYKDuen16Om5e8Be4d1jduKblBs50Htd2u8UgXv20ydzM6uqIxklRl2ReNWvgk7BTPfB8Jynpu1dYZVd3ZR9KghaAJHsCy6OKSXxbd5qV2pt3FVzgAkk7D1LGNhFqEdozGGWSZSFHaEb/AI0haK4N5CEkhQRfGW+1OxZRqWLQ6qSFfpKRd1I9qGg0Igo7w23fHLXNBgWPrk3txFF38rP3TN3CBY9RG3joyH/Up0O6OazR2qzWIz6ZDL2lqjNMsbvpx/rUhqKIuTFpNE0auzIdzBpHBPJNVfAoAsJptaGWGVZ3Zp9G7yKxEfdrpok1PiDCgZUktAOd11zeL+x+ydRHFplkh1P0ZItKk8QZ9xZE1SyUofcVEphJC9Rs6qKzPaHaOt7yDZu1Eq9zMm9VWmn0Ws71V2KAQNgKoxuyAWF2GWk18suoCRTOsc0yAyrDCsjp/o5ZAzFo6DGQDkrx9kVQAAKz9haxonZvpHeR6eMwDvntXGpnZQ1PTyrCYVYtd8gk2cb+2OlmeThJ5EMEixCBmXbqCw2M5VhXFbWPhWmurF6ar2gmHZemmZ2SWUQB3CxrtL1vZi4KRA0RuKmiwoWRiGH2k1smnkkE7hodPPJSxxnvHh1cqRhyYgTcSJYVUJuwFvADqvZzsN0fW99u3TNHbh3Af/VYlkZOfD9Z3gsUeB6CkUfZ+rIjbVLqJI1fuZUjdizrBCVjm2owJWSZnc1zzFfC8b6bXvL2jp98rF1n1qtBsULCqJIsDWFDeOPa1sSG32KrLWs7ZnOraMTMj/SEiXThIyDA8al9RbIWsW7h72goEIJuwBbH2Tq1aNtRHPJH3emWcIxaRgg1exSUYNIUZ4N9E2eeReGq0er76ArFqlEZ0RG53lbuxKDqQ7rKEDBCUYbXZwAbI5FLsHUTrCk6TyEppezA9qjd4TPKkySEpfgBdeKYEWSSLyRvarXFZiJAsgjnLR0jmBklVYqQRArwSKkZt4O5emAE69h6uOOE1qWLRn6UBM5dwushJVbfh+474DbR22AbrDW9maoqKXUDTb9QY46leVAyw9xuVJkcDcNQV3MQm9LA42tIu2Jk7SWBp2lXeE2ARhq+j7i0sfdq23eCe+jcr0TaOTjJYjNq9YrM8ZSOFIyhAZUdWdmQkEAs4Kk1/wCGPTABN2RotUmtiMgnkNIJHfcqgDSgMyukhiZe9H8EU3b2Zg1AEsNXptS82vSCRYZ3Gn7qR1LBY9hFhfMiQT8eRaz7+X7U3DR6ItTudBUaSNKjLNsj2yRFVO+eyAFsP5jgtWNWsp1jnft1HePGdqyHUqp0RTvFrhtKJPrQgH2qo7vDgB22uDnV6Hp3gExl22Bs7oB6vnaZjDV+g9MS9rQak9pK6xzBFmhG5TIVaJoiHN94EVe8aigQt4A5NVSbs5yIZ5oUjRY10Rj7p5JA06yvvG51U7nV0Rl6/WeLknPT4Z1cEqQQCymvVCVYfEEEfLADzqHsTVRxw2upZGg0Z1S97I7u6s30gC3vfym4KRuVSOeBjTSdmaley544VkjmaXUMgZrk2PqWYeLf9sxE0dwNkcjrna4YAeZydm6ox7Ak5iaVyo2zLs+pUKBF9J7wI0m8gyOFVlJ20VOar2BqJIO81CamR1bswhTJJdRfRzqyqBgN25XJPUkWPXPTsMAPOG9n9XFHcKzK7rr+8AkIvdqleEKC21HMRk2EVRbqLOY7L1Eq6mRoo9WYY5yvdFnZ1EuiiMdo7+FO8s8/ZLWa5r0jNFiAJIABbkkAc0KBPrwAPlgB5suk1u7SFo9RviXs/cwMj2AyfS9zCUIp5dWUq7MADddI9F2Nr49IkbiQ19HLbQ5AhUMJNP3SSKWdX2uxVgXViOdu3PUMMAPMpezdYFgO3VSMu/u0O9VF6gsgLLOWhYR0N0veDZSkWCD2OtsdoaYt9gw6hV9O83Qmv5RjWSvcHx5mrRg1YBo2LHQ9LHoaJ+/ADHdXd+LkEWBxVVXHkRfrmCrU3IB/FNdOOLvrzkmGAFDtmRPo05lFRiOTddcrsO7p5EWMx2DHINLAJb7wRRiS+u8IN9+/deXnjBFEAj0IvobH682wAwcMMMADDDDAAOGZwwAwcMMMADDDDAAwwwwAMMMMADDDDAAxZIta1COpgez67ZY9t+tbmr03H1zGGADTDDDABX2ytvpgeR344PTwxSsv3MoI94B8sa4YYAGGGGABhhhgAYYYYAGGGGABhhhgAYYYYAGGGG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xQVFBUWGRcYGBgXFhUYGRcdFBYaGhQXFxgYHikeGRkjGRcXHzAgIycpLiwsGB4xNTAqNSYrLCkBCQoKDgwOGg8PGiwiHyQtLCotKSosLCwsLC8sLywsLCwsLCwvLCwsLCwsLCwsLCwsLCwsLCwsLCwsLCwsLCwsLP/AABEIALIBGwMBIgACEQEDEQH/xAAbAAACAgMBAAAAAAAAAAAAAAAABQMEAQIGB//EAE0QAAICAQMBBQQECAoIBgMBAAECAxEABBIhMQUTIkFRBmFxgRQjMpEWQlJTYqGx8DM0coKTorKzwdEVJHPS0+Hi8UNjg5KU1CWjwwf/xAAaAQACAwEBAAAAAAAAAAAAAAAAAwEEBQIG/8QALhEAAgIBAgUCBQUAAwAAAAAAAAECAxEEIRITMUFRInEUMmGB8AWRscHRI0Kh/9oADAMBAAIRAxEAPwDtU6D4D9mUWfvZaH2Ijz+lJXT4IDZ/SI/JOYknbakcfDMgJf8AIWgLA82J6DpwSelHMg7tY44gAWYIpayF8LOztzbUFY9bJ8xdh2svb/4YdWUtLTj/AJZ9EWItQrWFZW2mjRBo+hrocUavWxq8jKWilQ8kqQkpVQaIHD2pFHhuhHTLHYOn+rD/AJSqoFVtRC2wGvO2Yk+rGuAMk1vZPeSBu8dRRV1UlQ4o7bIPlub1u8youNdnV7d0ack5w3X2KkOumkmJiP1RA8TbSqWkbDaOGY2XHWrPP2QCdndmTshGolbxMWKAq3BrwFiOFodEC9Tz6OQPL0zOdz1dks74OIaauPYMMMMqFkMMMMADDDDAAwwwwAMMMgl10attZ1VutFgDVE2fQUD19MMZIJ8r6rSl6Kna6m1arqxRDDzUjqOPLkEA5Pu4vy6/8/hiyOJZpd1O8RXqxYR7lPhZFJG7cGbnaR4QQfWxp65TmlHb6ib5xhBuX7FzTa+zskUo4BJB5UhSAzI/QjkcGiLFjK/Y0lq3UnebeyRJdU6n02hVocDbQuryaLslBuBLOGXZTG9qG7QHrRvqSTwOeBkOhVi5IMhjUMnjcHcysBYUDgDaws8m+maWtU+SuNrJQ0jhzXwJ4GGGYZq65V7M7Vj1Cb4mDruZbHqho/5+8EHzzFwapbwwwwJDDDDADSaYIpZjSqCST5AdTi2aB3i1ARD9Y4ADDaSCkayMA1UbDVfmL5899XA2o7xAaRQVJ/LerANfiKav1PHRSDDP2btg2PIwtwQqKzgWKEahiWZbtufPmgOBraOhwTsl3TM3U3KTUF5Rr9JP0dWlkQskgG8ghJDExFmrq9rGx0K7qoVjbQ6sSA8FSp2spo0aDcEcEUwII9fLpiKXVVEYxE0gV1Vdo7tksjaSAp7uRbsEqFYcg8kY87P02yNVIVTQ3bAAu6vEQAAOvuyxooyi5Los/mGI1ji1F9/zqir2Rbr3rG2fg9KUIzBVUDy5J5vknLruACSQAOpPAHvJ8sq6ddksiDoR3q+7eSJB8Nw3f+pmIoFlldnAYIQiA8gEAM7bTxdsBf6OZ7087dQ4N/cu8+NdKml9jEMbzKGLmNG5CoCHKn7JZzypI58IBF9b5ypru20i7pIRE6AlZAJEBjRQRwl2fFXlVA+uPQc5/s3sWaJ5lWYGJ2tb5aEVXdotV02jkmquiSc1nU6Y4pjuZqsVsm7XsPwb5HIP685Dtv8Ah3+I/YM6yGIKqqOigAefAFDOT7b/AId/iP2DOtT8iDSfO/Yca4MkayoQKjCNYJ+1t2MoA5ZSTQNA7jZyPS6rvhCm63DbnNcjuro/o72288WGavdH2hqJX057uJmColKRteVhtIVdx8CA1bEEnmqqzb0vZo2DmZAVX6vfW2loLa+Lgcfa8uMz77KFapdcY6fQuU128tx9+pDptEsknegPGgIZACBvNlncgE0pJHHhJo31xvmscYUAAUAKAHkB0zbM22x2ScmXoQUI8KDDDDFjAwwwwAMMMMADDDDAAytqdSQQiANI1kA9FA6u1c7RYFDknj1Is5Q1kTK4kRypYxIy0pDDfVcixw79CP8AN1EYysSn0FWuSg3HqSnRy/n+eKqNNvHWxe4g+m6/flDUaIuskK0/JeRmAG92G5EX8mhsG67C7QDdlXbMACSQABZJ4AA6knyGLpNAzswtTE7hm5JZgEUGOhxRK9b6cVm5bRwxxSsN7fYx6r+J5teUt/uY0XZ0bxox3yAqpAdm2+oHdA92K9Avl54zzUccVQFAccdPKvLy+WZ3ZbhCMFhLBVnKU3lszijtLUDTsrB67xwO6rcXLEBzGAN24DxeYJ9LvMr7UQd3NIWKpAzK5Kkcr5j1DXwfPoMi7O7AQal9WsjP3qgAMd4CkXcbE2Ab6dPdwMXbGNseHr/X1GVSlU+Lp/f0K2l0k2olaSdZYkUlFgbbskQMGDvRNsa5U8cAc85L2l2Buj2wSyaemBG0jaTGxO3awO0eAfZoEc0eQXyrQAHAHA+XTM5EdNXGPDgmWpscuLInm7fChLjkLNIsbKqlzHuF722jhKIN+/yIIDXKOvUowlUFio2yBVNshskj1ZWBYD0LDqwzHYsszR7p+6ssShiYspRuY+So5ANe+gfPMLVUcmWF0NnT3c2Oe5fwwwyoWRfodUIUWOW0K8bzexzfLb+gLE2QxBsnrkva9hUerWNw7+tBWFj4FgT50DXobRF8HoevvxUujPeCLYe5Vt458FbBtSvMiUFtnQAg+VZrQ1vHW4TXYzZ6ThsU4PuWtXo2Lbo3CEqUY0TxdqRR+0vir+Wfdm/Zsppo2JLRmrJssrC42J8+PCT6o2TySBRbEADqSaH3nFeo1kchDQMJJV4Ux04okbldh4QhHkT7xyMTo9ROElHdroN1VEZxb6PyM9Vokkret10PIK35qw5B+BzOm04Rdos8k2TZJYksSfUknJjmM3+FZz3MPieMZ2MM1AngfHp8/dgF6/v5ZR0xmDy94Y9pNwbbLBQPEGBqzYB4PnXkMv4J5BrBBrZyiFlAJtQASQLdgosgE1bemch2lqd0rEqVPFqQeCAAR7xfQ+Y5x52zpZHc+BnQKpADbV47wyggGySO7A4PXiuTnP6zUqXveG4W2PBJCgNYPIN3YPQ5n6icnLHb8/00dLCKWe/5/g8HbLJMqMq9yIltg25w5AIUxrbBSpHNefplvSdso7ULALFVa1KsfKiCaLDxKDW4GxfIFDUQq+jMQiljWlewEUqVKuJCZHAJBUMSTzWKew/Z/UkuJLCcvHK2zfLvYuodFJ2Ux3Ee5apgTlP4SEtovL+hZ+Ja3kse51faWuEMbPV1wB+UxNKPmSMWQe1I8PeIy+TMKKjk89d23gHpxfuJFqXUCVAkkMhsDeu0qFbjgMxWzu6FSTxfGVIuz9O792dMY+GazSE01USj7mu78WKrrhGD5sJe62x+M6snZKa5U448PfP7PbYtdu9qGKNSleI1Z5AAUsSB5khePmeaowntaZdMshiDyMaUKbBB5Vjs3VY9CRZHI8rPbWhL6coi2V2FQKFbGBpb4BoEfPNfZ2F0gCupQhnoGrosSLA6demLXL5KeFlS38tY/g7fM5zW+HHbwnn+fzAxjJoWKNCx6HzGbYYZVLQYYYYAGGGUO2J3VBsuywXw1vNg8R7gV3Ejq3AFnyzqMXJpI5k8LJeZq5PAGJdV23G0yKDvUHcNg3b3X7KKRxwSCfftHk1bOzGVIZmSQAgkAbd4KEozJbWFZGsXRtT5VkGv1Mr62HugrxKHSTxc0dgkKV0K74+ePxx5Zp6fS8L45dU8YKN2o4lwx6NZyX1T6Zpts0RjDgCSJybFHxIdtcEAEEHkHL+n0qoixqKVQAASTQX7PJ5NUOuSKOB/h0+WZzZSMdy7LoGAGGGdHJgoDdgG+TfPkB+wD7syBhhgAYYYYAaTDiueoqiR5+o8s5fsHXos8oaSVe9mlSKGVNi/VMzFoQQDR3Nfv48gM6edSRxV9fMdPeOn3YvhRRKVdRZJkiLKPOjIqk82rc+XDe41nfqCbryaGhaU8DHDDDMA2gwwyHV6kRozn8UE+l+g+ZofPBbkFLtmGOUCNlZ35ZQnVTRUSWSFWrNFj16cjGWnLbF31u2jdRJF14qJ5q/XI9DpNg55dqLt6n3eijoB5D5k2M9JpdPyY7vdmBqb+bLZbIMMMCcuFU1BNnnp5etgVdj49M2xWkOpLTHvEAdV7m0a4iFolxdGyd1CuldMudnq4iQSsGkCgMwG3cRxu2+V9fjnKeTprBnU6tF8LNRIPADE10J8IJHXrnFaxAHYB3cA8M+/cfjfJPvzqdbrVhk7x7COqoGAY0wZqUhQT4t/B/ROcb2724vfvsIK8clW/JF/rvM2+2TscGtl3NPTVRUONPd9jvIVBjUEWCoBB6EFeQcgOgZRUcrrxQDfWKBVCg3Iry5+N9Msab7C/wAlf2DJcx42Tg8xeDRlCM1iSyVF0br9maSvRtj/ADtl3frr3Yl/00sUszagsqx+HvHCBTspqQKLLFXRrHWyK8GdLiftzQ7uQAd9Lz0DrZgcmjQsmMmukg9MfXbKx8ucnhipVxr9cUizrNWyRqyFXDOviY+ELITtO4dFsqL563mY+1kLBGIjkNfVudr+dgA/a6cMpIPPpi/2cCqp06QyiBFGxpSHDbie9iN8+EnbR9G8hkr6KJpFWJBwwEjhbUKvJibyYmq2m9t3wauK61OXBh58/wCo6nNwXHnYas4FnryL56XX+HNf55Hrt/duI9ocqQhayAxBokAdAayOTsdLDRgROK5VQAaIJDqK3AjjnpwRRGSaTUbo1diBxyegFWG69Bwfhk6jTSoazujijURuTxsUp9TqEgXaiTTgxq/iCKehdhurkg8D1YdQMa5QiLyncjd3H+KSu4uTVOA32UFcDq1k8Cr37P7QEg2kqJVsOgItSrbTx1qxx8RnFlE4RUpLZjIXQnJxT6FzKPbX8C1fb/8AD9e86xV794B+AOaarUzF2SIJYCkBrsh7DOOQKQ1x51XFjJjpVjuV2aRlDEM1eEUS21RSrYFX19T1x+n0k54n0Qm/VQhmPV+DTtzSQslykKoYC7C7rNLGxPUMWqvflD2e7FIqZ0khl2tGYml3oqByUVQDQ4o31st1zbs/sr6QrSalHqXbu0021kiaMkAp8bJvzsdK4engcfKyflZ65uKKk+Jox3JxXCmKOydSEmk076jvpTcwUqF2I5oICCbAoGuoDD1xxiLS9pvC0EeqKGeUuCYgxQ82jGwCvHhs9TXye51DocTW+Qwwwzs4DDDFGk9rNNJMYFkHeh3j2ngkxrbFfUdRfqDkNpdSVFvoN8MMMkgMg12kEibbojlW81YfZYfA/eLHnk+GQ0msMlNp5Qo7M7bWRu6NrKoG5SCASPthSftUQf8Anycv6nUbFuieQABVksaAFkDr6nKuu7Ajkcy8rJtoMCRVfZah+OOKbrwByOMQv2/JBDGutpdQZQU2xy7H2tYG4JQ4O3i6JUkdcwbtHy5J/wDXJt06pWRfk6MGc/ixL7i7sSPkoAP35W0sglnYSAboQpCXYDEt9Z0BJKhdpI4s+fOV29oyzpStEhZQxmhlW7Pi8RARAFDcljZoAeeO1o8ggg0QR517x1BzQp09HFxV9ijbfco8Nnc3wzU37j168fDoMpaPtXvJpY+6lUR1TspCOTYYI3QlTQPPmfQ5eyUsF/NW54+Hn7/dmHFjpyDxf3X9xOYiUDgcVXHoBwvy4wAkxV2/2r3ShEeJJ5dyw96aW1FksQDwB95oeeNcR+0HaMQki07i2kZTRWwVEi2t+RbnjzCsPjxbLhg2d1R4ppE+jJnKyulAIAoPQs4+sdVPO2qALAGr4F88h7UIBqpKAH2PL9Bc9BzgPan+NSfzP7tc8/CyVtjlI3+BVwUUdp2brUkRdjq1Kt0bI48xlvFGuDNBuaAFljtW3IWWku14vyHAxsrgiwQQeQR0IPQj3ZGp0/Ja3zk5ou5qe3QzlfXKhjbvACgBLXfReb45sVYrmwK5yxi7W7t8cqzhIo9wdAu7vCfDVg2GVhwACb492VY9SwxLpdPv03fK1oQ7gOJdxJuleMOF3X4SKO48jrWdPBp9gUAKKFUqjat8sEroC3OUNs0jhni8C0UQyKDf5Ug9R5LyAebJrbaeaXqIRY/8xPu93l92eh0sJxi3Pq/oYmqnGTSh0X1LmIu2UaNXITdEWSRuQKKyKZVo9Q9D3Dc5PHBZ/SJfzP8A+xMyJ5fzQHxkH+AOWLIRsWH7leuUq3lfyTo+5QeRYv3ix+3OZ7R9oUabbGxVoZO7mIUFlWRFO9FYHcLAW6IuuDa2/wC+l/Nr/Sf9Och27p5V1Es2o2xaUrEu8OCUfdtWUcA7gSFI4tPgM41D9HTIzTxXHu8fc6eHTyO8bMUISyHQn6zetDj8VaNkWbKrXTNu0I4pw+ncqxK+KPeVJXg87efT5H34s0etkWIIvh7tykpBWVlJBclUVQCDuVuBwp+zwQJI9QqkPH444kkLuzbRukKksWI8UhCtfH4w9QMTCcIcMILZ7/QbOE5tzm91svJF2Rr54Gi0+qWMBl2xypISHcWVj2tTcRitx6kdeRnR3iIztOwEmlVJFXvELtE7LfFqdjbGDbTXHIHWji3Q+0n0fSrxJOYztolmmYbiF4CDcQOp8tpB5x8bYpddvImVMm+m/g6HsjQtEhUzPKCzMGYqSe8IYjgcANuoA9D8AL2JV9pkMkcS92XlDMgEt2ENN+LwevB/Jb0xj3sv5tf6T/pxsZRxsKlGWd/6LOGVTPJ+bX+k/wCnDvZvzcf9K3/CyeJHPCy1i/QdiJE8j28jSOZD3mxtrEAfV0oKigor9EZKJ5fyIv6Zv+Hme8m/Nx/0rf8ACwymThoX9le0feoJG7hEMfeHbqe8dBt3Hcndiq8+eMu6btiKRtqsd17drJIjA7N9EOoI8HPOKIOwZxB3B7kp3YjtbV/CAFbdsIuwD05zEXZer755WMW/erK1naR3BjYbdt+d2T19Ri1KW2w1wg87/wDo2/07D4DuJDhCGCSFakbbHuYLSbm4G6rOQwe00LIHJZQdxpo5LUK5Qu/h8CWPtNQ688GlP4LTbY13IRGIAu5mNHTuGtfAAu4gbqF+hyQez0+11uPbIrRv4jZQySMAp2cMBM67uQbBoVkcU/AcEPJ0Gn1ySM6qbMbbW8LABh1WyKJHuvqPUZu0QN2AfkPMV99cX78oaOCWIP4EIeR5P4UjbvNkfwfQVkvfTAn6tDdV9af1fV+Vk+vB68Yzi8i+Hfb+Sk3s0qSGWA7JCu0qf4JgOaaMcAE1ZWmvnmyDV7O9ogsr6Xu/rFNgB1CVLbgbvKr9L5HFmg3eef8AFiiPxncf/wATi/6VM+rWNol2IN7vHLvAZgREGDIhqt54B5K+hyrdw1J2R2Zap4rWq57r3GH145uJv0drqPk9sfnt+WUtoXUfSJe9iJjEf2w0IF7qalGx78zx6HyxtsHHA45Hu/ezm2ZUddanvuaEtHW1ssG4axY5B6EdD8M1dbHn0PQ0efT34tmgkittOiMD1iL92Lv7aMFYAkdRVGgbBu44O15WYL3cKufxHmlVvkDp6bofskjg5sU6qu1fXwZVumnW/p5GyMT1Fc/vfHrfr8ci1unLqNp2srBlsWLHkw9CCRxzzY6ZWY6jqI4AfXv5P/r5t3up/NQfH6RJ/wDXx7xJYYlZi8ok0uq32KKsvDKeqny+IPUMOCPmBw/tT/GpP5n92udZqdJLIQWhgJAqxqZlNE2VJWAEi+azifaLTkahwURT4eFkdh9hehZAT92ZD0fKk5J7GtDVcxYa3PSNL9hP5K/2RlTsytrbfsb32em3d5fo7t1e6st6N/Ah/RQ/1RlPsobVMR+1GSvxBJKMPip+RBHljv1HPLXuI0GOZIu4qbspNPp3WFSACZQu5j4lIfgsTVlefifU41ylNH3shjY+BVVmUGtxcsAGI520hNed88CjlUQlOajE07pxhBykaR9t08gljaJQ9RMee9WhbgLZUA3d1QKk1fDMr64keMNIw6mSYJuPXZEBI6D9EFWHoSfU5f0PaYleVdki92+23UqH4+0hI5W7HyvzGehqtc20+zwYVtaik14yWYWtR8B5k+XqeT8xm+aD7X+XSqHJ9TYPrm+PRXYZHNArimAYdaIBH3HjJMMkBLH7J6dGQohTbJ3tIzKu/bW4qDR9K6USMr6rsTUqqJFPuBnMsjS+Jgu/dsSlr7XiAPFiuRnRZQOreQHugFUkgSMQehosiefI43EDz5HWta664+vZFmrmTl6dyujCEyd5IsruV4CrvIACxL3YNknk2Nq2SaAzTVzV3k6DumiVu8DoG3jYrgnZINxAHB3cWRjCDQogFKLBJ3HliW4Zix5LHzPy6Zpqezkc2bBIo7WI3D8lq4ZeT1zLetg/Q4+nwaS0sl6+L1eRWOyXmsmSklUpNtAjkBAKsBwwDBvDfWrHi8JF4wTRNAsYDworCQu31rUtR7eApPrdXflm0r9y7SdY35k/QYCu8rzUgAN6UD+VjEHNHSyhOtOO39FDUqcJ4lv+fyJI9bq2XTnuFjLOe+R5LKqL+wy2G48VH8mvPh0f8sqJoGE7y965VkCd1Q2rtN7geu6yefePQZbC/v8AKv8ADLUUytJrsJvaJ4EaCWd3XZKvdkFgoZxtttvFVdlvIt646yNZQWK+YAPXqDYuvSxWSYJbtkN7JBlPX9rxwtGsjbTK4RPiRxfoLoX6sMuZT7O0kiGTvJe9DuWQbNvdggeAcncBXHTzyXnsQsdy5mHah+/PoMzmsh949KJoEnoP+2SQaxxmyT5+XHHzHXgD7skzC/d5fdxmchAwxF28s8dSwGMFmjSQPewrv4YVZDc7CfRr42jHuaTwK6lWFqQQQfMEUR8xxi7a1ZFxYyqx1yUkQ6TWJKu+Ng62RYNi1JVh8iCMmxJo5IdI6ae0RZf4Ja2tu80NDxGgKY8nobNEu88zbW65OLPRVzU4qSDKfanKbNodnNKD0BAveT1AWrsc8ADkjLUkgUFmIUDkkkAAepJ4AynBIJZlZQSiK/jogFnKilv7QAU2Rx0+Xemq5liXY4vs5dbZfiSlAJLEACz1ahVn3nrlPXtN3kQiRCh3d4zNRUEeHaPPxUT7h78vYZ6drJ51PDyao137j/2/Vz884D2r/jcn8z+7XPQP358vhxznn/tX/G5P5n92uV9R8v3LOl+d+x3XZ/8AAx/7NP7AyDU2kyMORJ9Ww9CqvIjfqdT/ACl9Mn7P/gY/9mn9gZvPp1cUwsWD1III5BBHIPvGdW182twF1WcuziItVqljA3XZ4VRyzH0UeZ/Z1NDDs7TFE8Vb2JZ6/KY2RfmBwo9yjM6bs+OMkoiqT1IHJ+JPOWMTpdIqMtvLHanVc7ZLCIY9GiuXCgMbs8+dX8L2i660MmwwJy4kkVG2+po5546/eaJ9PiOub5hv18gfv8s1DGj7r5r093n68dcAN8MwG6ftzHeD9nHx6dMCMG2Uezl2h08o3IH8khXF/Dft+Qy9lWbsuJ23MgY8XdkGhQJX7JNcXWVtVp+fFJFnTX8mTbIh2mp5RZJAPNEJXjrTGg3wWz6XlmGZXUMpDKRYI6HJgMozdmAN3kQVZCbbyEgNbg9C/KwR0PxN0bP03EfQ9y5Xr8yxNbFiaYIpY9FBY36KLOadmw7IY1PUIoPFdFF8eXwxeuqM0ghYKu1tz0XYP3ZBCraAHkoTzx78c439PplWnKXt+wvXWqbUV7hgTWR6l1CMWO1aNm6oHgm/I5ynsh2vNNJJGTugiuNXaxKzRsVLXxvWq8Xl4QeTeaEp4aXkpRhxRcvB0MXZMfffSK+tK7CwdiAvFoFvbW4XyLuzl7DDOksHDeQwwwySAzDDjM4YAaof+XpXlXPy+WbZFG/QUPLw9CoN9aseWSbsglozhgTWav06AiwCD0onn9VmvOskg5uODv8AXu5kiYQKsbRNGrMpIDrIrEkp4iRX6Leozo8V9haOMIJVVTJICXkAXcxLEkMwHJB4/m5vqH747E5VXXe+6l8Jt0G3lzXBHABI5sVnmpqWouaiehi401LJI/1sgUfYjYM59WXlEHvBpj6Uo8zTDNIYFRQqgKo6AChm+b2npVMOFGJfc7Z8TDNXPlzyD0/z6DNjkaEA7SeTuYCzdXzQJuhY9wsdOBjhJuF/x/Wbzz/2r/jcn8z+7XPQc8+9q/43J/M/u1xGo+UtaX537Hddn/wMf+zT+wMnyvoG+qi96IP6gP7AcnJ+ePXQrPqZwvMX+3z/AMMAPnkkGDfHAPIvmvn/AMszt9563/y+GZwwAAMMMMADAjDDADVkHpfl8sCT8eR/h6ZthkAYv9+OczhWRlAaNWLvkVyPPpd+WAGqaJA5cL4j1NnzqyBdAnatkCztF3QybNRIP3+NVfTrm2Cx2Jee4p7R0cskoqgi7CDu+ywNmQqbBKgnaAK3cte1aZ6eAIoReiihzfzJ8z5378I1A6dAAB0qh6ZvnMYJNy7s6lNtKPZBhgTXXjMbunHX9WdnBnNXcAWff86F8e+gcOePL1o38unz+WAj6X5cdTR+I88gkCT5enU+vl8f+2Hd82a/euvvscZthgRkKwrDDJAwFr9+OTeQa2ZURneyqgsa9wPH+XvrnLGVu09IJYnQ3TKQaNGiCLHwu646ZD6bEx67izs3QDSaMiIKCqvJRdigY2xG5ifCDx1F1fBJONdBGFiQAkgKtEiieLsjyJ61irsvsvYkUPd7IojZBfeGYElQm4ltu7x+KiOBXXHmUNFTKHFKXVl7WWxniMewYZHNqFXbuYLuYKtmtzEEhR6mgePdkmaBQMPVcix0Pz4yo/ZMZmWdlJlRSivucUGuxtB2836enoMtSL91i/8AD9dZtkYyTloM8+9q/wCNyfzP7tc9Bzz72r/jcn8z+7XEaj5Szpfnfsdz2d/BR/7OP+wMsVlLRakLDHuWRB3actFKq/YH45Xafkcm+nx7d/eJt/K3LXwu+vuxsZJrZiJRknuifDN9Lo55eY4W2+TSnugf5KkF/mVAyHcQ7RuuyReqk3wejqfxkPqPeDRBGCsi3hMl1TistG+GGGdiwwwwwAMMMMADDDDAAwwzCBncRxrvcgtVhQqg0WZj0FmuASeaHBqG1FZZMYuTwjIzUiq68fE+Xn5n/tkkuknQ0+nf4xlZV/VTfeozMOinkNRwsPVpfq0H7Xb4BfmMXzYYzkbybM4wQhuPU3XrV8i66Cq+/Nufd+/+ONoPY2+ZZ3JPlEBEvT15c+XVvIcYoEe15U3FwkhUMasgKpo1wSCSt/o5zC6M3hHVlEoR4maiHyNVx0scg2b91+XnyDeSAVhhjivkMMMMkAwwwwAMM0idnYrEjysv2tm2lNXTOxChv0bv3ZN9C1A66aX5GE/rEmLdkE8NjFVNrKRpgMu6b2c1Djcxjh9FIMjfzirBQfcLr1OZ/BnU9N8A/S2yGv5l8n+dnHxEPIz4azwcr2P7RLNM8N2yizcZQBwTvRST9ZX5Qq9reVY67sfs/V0v18vuxj7Q9niDT6WNCSEmAs1ZuKUsx95JJNeuUMKJOUdw1EFCWF4FXbvZTSiPYsTMsqSfXAkKFrd3dA7WO0Cx05PnjQD3/v8A4ZnI5WNoiUZJGCoD0J6sx89qqCxryGNeI5kxSzLEUbhBxx06YBf8f1+/HUPseK8c8rN+jsRR8FCk1/KLYu7Q7GlgYVvnjI+0EBkQj8pYwNykearwRyObCY6iDeB8tNYlkrBenn5Xnn/tT/GpPP7P9hc9B7iat30abZ60gb492W318r92eee1T/63JauPscNG6n+DXyYAjOLpxcdmd6euUZbrse4dhD/VoP8AZR/2Bkv+jot/ed2m/wDL2Lu/91XinX9laPTxgyu8aClW9TqALrwqo7zk0Og9M002g0UgQpKWEm4JWqnO4py4X6zkijY8qyiaJ0WU+0uyIpwBKgavsmyGW+u1lIZb9x5yhJ2DplZVZnDPYUHU6gFiotgo7zmgCcl/BeD/AM3/AORqP+JgBXm9jov/AA5Joj7pC4/9soYZSf2W1A+zLE/rujdPuKua+7GGm7B00ih0Z3U3TLqdQQaJBoiT1BHyzSHsjSOxVXdmG6wNVOSO7ba/Ak8m4PocYrJroxcqoS6o53Szb1BIo2wIuwCjFWo0LG5TRoWKOS47X2N0QIQJRqwommBocWBv6XkaezegL92OXG7w9/Nu8AQtxvvgSR3/AC19csrVLG6Kb0bzsxRhj/8AAvSfm2/pZ/8AfyGD2X0LmkG7wq3hnmPhe9jcP0O00fOjk/FLwR8G/IjlY+EKu52YIq3Vlj5mjQAsk0aAPBxhF7N6lj4jBGPcZJSfTqI6/XjIexeksHu2tTYPez2DRFg7+DRI+BPrk34Lwf8Am/8AyNR/xMVPUSb9Ow6vSxivVuUYfZAk/WzsV/JjXu7/AJTWWr3KV+eN+zuyIoN3dJt3csbZmaulsxLGrNC+LyjF2JpGd0BLOm3evfzMybgStguStizk34M6f8hv6SX/AHsRKTl1ZZjCMeiGuGJl7B0pdkAt1Cll72SwHvaSN3AO1q/kn0yT8GdP+Q39JL/vZydDXPP9MD47+13s+74989/4fKs6v8GdP+Q39JL/AL2Rj2P0tk90LJs+KTk+p8XJ4HONqs4HkTdVzI4yc9WFZ0X4I6X81/Xk/wB7I/wY0e7ZsG6t23vHurq63dL4vLHxS8FX4N+RDWFY+/BjR7tmwbq3be8e6urrd0vi83/BHS/mv68n+9h8UvAfBvyc8Fy72F7PpqIUllkkYuLKIxjVDyGj8FOSpsHc3UHp0DX8EdL+aHzZz+otmuk9ntEwJjjjI3MG2HjcrFXBo/aDAg+djFWXufTYdVp1B5e400ulSJAkahEUUFUUB8smvFf4M6b80v8AW/zzWT2e0qi2jQCwOSRyxpRyepJAA9+Vy0NrwvE+n7C0ki7kRHWyLUki1YqwsHqGBB94OSfgzpvzS/1v88AF3teDu05N7Q7j3BmjIS/lvHxIxVWdK/stpTwYUI4PNnkGwevUEA5DpvZ3RSIrxxROjC1ZTYIPQgg8jLFV/AsYKt2n5ks5OedwotjSjkk8ADzJOP8A2S7NVNPHKY9s0ihnZh9Yd3NEnkDpS8AegyZvZHSHrBGenUHyNj9eEnYOkUqGRAWNKCTbGi1Dnk0pPwByLbuYdU0cvO+RveYxZ+DOm/NL/W/zw/BnTfml/rf54gsDPPGP/wDQh/8AkZ//AE/7pM9Rn7A0iKWeNFUdSSQB5cknjMN7IaMmzpoifUqCfvOAEHb0bpqdPqBG8qRpOjCNQzo03dbJQnVqEbqas/WdKvOT1XZWudS6xyBxLqGVqhjlZH00a7j3VKsrESKCeQdt1V459tdRs1elY6htMoh1f1iorc3pyq+NWXki6q220OuKZfa3VCfTh3aJr0azQlUAvUKpmKpsaRlDPt370AZdvJvcAGo7JcyxudPqjpFndlj3Sd6qnSlHO3f3gRpSPBfUMao8xvotcG029Jy8Q0RLBpHJUTA6kMyyhAwjOx/C7SVY46Q6f2s1fdV32+2g72YGIRxB1m305hBgYukamOWNjGGHiJNiHt3tzUS6ORZpylwExBY1P0snUSIbJjBJESxH6sKPrC48NUAdInZs6dmRR7JLWUGZENSNF9IZpApU2bQg0DZWwOTieHsbUrHIFTVRxt9IYKDuen16Om5e8Be4d1jduKblBs50Htd2u8UgXv20ydzM6uqIxklRl2ReNWvgk7BTPfB8Jynpu1dYZVd3ZR9KghaAJHsCy6OKSXxbd5qV2pt3FVzgAkk7D1LGNhFqEdozGGWSZSFHaEb/AI0haK4N5CEkhQRfGW+1OxZRqWLQ6qSFfpKRd1I9qGg0Igo7w23fHLXNBgWPrk3txFF38rP3TN3CBY9RG3joyH/Up0O6OazR2qzWIz6ZDL2lqjNMsbvpx/rUhqKIuTFpNE0auzIdzBpHBPJNVfAoAsJptaGWGVZ3Zp9G7yKxEfdrpok1PiDCgZUktAOd11zeL+x+ydRHFplkh1P0ZItKk8QZ9xZE1SyUofcVEphJC9Rs6qKzPaHaOt7yDZu1Eq9zMm9VWmn0Ws71V2KAQNgKoxuyAWF2GWk18suoCRTOsc0yAyrDCsjp/o5ZAzFo6DGQDkrx9kVQAAKz9haxonZvpHeR6eMwDvntXGpnZQ1PTyrCYVYtd8gk2cb+2OlmeThJ5EMEixCBmXbqCw2M5VhXFbWPhWmurF6ar2gmHZemmZ2SWUQB3CxrtL1vZi4KRA0RuKmiwoWRiGH2k1smnkkE7hodPPJSxxnvHh1cqRhyYgTcSJYVUJuwFvADqvZzsN0fW99u3TNHbh3Af/VYlkZOfD9Z3gsUeB6CkUfZ+rIjbVLqJI1fuZUjdizrBCVjm2owJWSZnc1zzFfC8b6bXvL2jp98rF1n1qtBsULCqJIsDWFDeOPa1sSG32KrLWs7ZnOraMTMj/SEiXThIyDA8al9RbIWsW7h72goEIJuwBbH2Tq1aNtRHPJH3emWcIxaRgg1exSUYNIUZ4N9E2eeReGq0er76ArFqlEZ0RG53lbuxKDqQ7rKEDBCUYbXZwAbI5FLsHUTrCk6TyEppezA9qjd4TPKkySEpfgBdeKYEWSSLyRvarXFZiJAsgjnLR0jmBklVYqQRArwSKkZt4O5emAE69h6uOOE1qWLRn6UBM5dwushJVbfh+474DbR22AbrDW9maoqKXUDTb9QY46leVAyw9xuVJkcDcNQV3MQm9LA42tIu2Jk7SWBp2lXeE2ARhq+j7i0sfdq23eCe+jcr0TaOTjJYjNq9YrM8ZSOFIyhAZUdWdmQkEAs4Kk1/wCGPTABN2RotUmtiMgnkNIJHfcqgDSgMyukhiZe9H8EU3b2Zg1AEsNXptS82vSCRYZ3Gn7qR1LBY9hFhfMiQT8eRaz7+X7U3DR6ItTudBUaSNKjLNsj2yRFVO+eyAFsP5jgtWNWsp1jnft1HePGdqyHUqp0RTvFrhtKJPrQgH2qo7vDgB22uDnV6Hp3gExl22Bs7oB6vnaZjDV+g9MS9rQak9pK6xzBFmhG5TIVaJoiHN94EVe8aigQt4A5NVSbs5yIZ5oUjRY10Rj7p5JA06yvvG51U7nV0Rl6/WeLknPT4Z1cEqQQCymvVCVYfEEEfLADzqHsTVRxw2upZGg0Z1S97I7u6s30gC3vfym4KRuVSOeBjTSdmaley544VkjmaXUMgZrk2PqWYeLf9sxE0dwNkcjrna4YAeZydm6ox7Ak5iaVyo2zLs+pUKBF9J7wI0m8gyOFVlJ20VOar2BqJIO81CamR1bswhTJJdRfRzqyqBgN25XJPUkWPXPTsMAPOG9n9XFHcKzK7rr+8AkIvdqleEKC21HMRk2EVRbqLOY7L1Eq6mRoo9WYY5yvdFnZ1EuiiMdo7+FO8s8/ZLWa5r0jNFiAJIABbkkAc0KBPrwAPlgB5suk1u7SFo9RviXs/cwMj2AyfS9zCUIp5dWUq7MADddI9F2Nr49IkbiQ19HLbQ5AhUMJNP3SSKWdX2uxVgXViOdu3PUMMAPMpezdYFgO3VSMu/u0O9VF6gsgLLOWhYR0N0veDZSkWCD2OtsdoaYt9gw6hV9O83Qmv5RjWSvcHx5mrRg1YBo2LHQ9LHoaJ+/ADHdXd+LkEWBxVVXHkRfrmCrU3IB/FNdOOLvrzkmGAFDtmRPo05lFRiOTddcrsO7p5EWMx2DHINLAJb7wRRiS+u8IN9+/deXnjBFEAj0IvobH682wAwcMMMADDDDAAOGZwwAwcMMMADDDDAAwwwwAMMMMADDDDAAxZIta1COpgez67ZY9t+tbmr03H1zGGADTDDDABX2ytvpgeR344PTwxSsv3MoI94B8sa4YYAGGGGABhhhgAYYYYAGGGGABhhhgAYYYYAGGGG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volcano.oregonstate.edu/vwdocs/vwlessons/plate_pics/F1.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14"/>
            <a:ext cx="9144000" cy="57470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volcano.oregonstate.edu/vwdocs/vwlessons/plate_pics/F1.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3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explanet.info/images/Ch08/08_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08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of 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Interior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21.1</a:t>
            </a: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5538"/>
            <a:ext cx="7250113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Interior Structure of the Earth</a:t>
            </a:r>
          </a:p>
        </p:txBody>
      </p:sp>
      <p:pic>
        <p:nvPicPr>
          <p:cNvPr id="33795" name="Picture 3" descr="fig_22_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43000"/>
            <a:ext cx="5867400" cy="510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 and Latitude</a:t>
            </a:r>
            <a:endParaRPr lang="en-US" dirty="0"/>
          </a:p>
        </p:txBody>
      </p:sp>
      <p:pic>
        <p:nvPicPr>
          <p:cNvPr id="3" name="Picture 2" descr="latitudelongitude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6" y="1215513"/>
            <a:ext cx="8419347" cy="45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Crust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21.1</a:t>
            </a:r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3313"/>
            <a:ext cx="7543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4775"/>
            <a:ext cx="8255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Lithosphere and Asthenosphere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8229600" cy="457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lithosphere is solid and slowly moves over the plastic asthenosphere.</a:t>
            </a:r>
          </a:p>
        </p:txBody>
      </p:sp>
      <p:pic>
        <p:nvPicPr>
          <p:cNvPr id="37892" name="Picture 4" descr="fig_22_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3646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Plate Boundaries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7083425" y="6562725"/>
            <a:ext cx="102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Section 21.3</a:t>
            </a:r>
          </a:p>
        </p:txBody>
      </p:sp>
      <p:pic>
        <p:nvPicPr>
          <p:cNvPr id="68612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 Plumes</a:t>
            </a:r>
            <a:endParaRPr lang="en-US" dirty="0"/>
          </a:p>
        </p:txBody>
      </p:sp>
      <p:pic>
        <p:nvPicPr>
          <p:cNvPr id="4" name="Content Placeholder 3" descr="plu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2058" y="2863970"/>
            <a:ext cx="4106265" cy="3011261"/>
          </a:xfrm>
        </p:spPr>
      </p:pic>
      <p:pic>
        <p:nvPicPr>
          <p:cNvPr id="5" name="Picture 4" descr="theory1_l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077253"/>
            <a:ext cx="5133905" cy="2797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87" y="1794293"/>
            <a:ext cx="7893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 </a:t>
            </a:r>
            <a:r>
              <a:rPr lang="en-US" sz="2800" b="1" dirty="0" smtClean="0"/>
              <a:t>mantle plume</a:t>
            </a:r>
            <a:r>
              <a:rPr lang="en-US" sz="2800" dirty="0" smtClean="0"/>
              <a:t> is an upwelling of abnormally hot rock within the Earth's mantle.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pman">
  <a:themeElements>
    <a:clrScheme name="Ship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p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hip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hipman">
  <a:themeElements>
    <a:clrScheme name="Ship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p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hip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p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p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338</TotalTime>
  <Words>1448</Words>
  <Application>Microsoft Office PowerPoint</Application>
  <PresentationFormat>On-screen Show (4:3)</PresentationFormat>
  <Paragraphs>164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Gill Sans MT</vt:lpstr>
      <vt:lpstr>Wingdings</vt:lpstr>
      <vt:lpstr>Wingdings 3</vt:lpstr>
      <vt:lpstr>Urban Pop</vt:lpstr>
      <vt:lpstr>Shipman</vt:lpstr>
      <vt:lpstr>1_Shipman</vt:lpstr>
      <vt:lpstr>Plate Tectonics</vt:lpstr>
      <vt:lpstr>The Earth’s Interior Structure</vt:lpstr>
      <vt:lpstr>Structure of the Earth’s Interior</vt:lpstr>
      <vt:lpstr>Interior Structure of the Earth</vt:lpstr>
      <vt:lpstr>Longitude and Latitude</vt:lpstr>
      <vt:lpstr>The Earth’s Crust</vt:lpstr>
      <vt:lpstr>Lithosphere and Asthenosphere</vt:lpstr>
      <vt:lpstr>Plate Boundaries</vt:lpstr>
      <vt:lpstr>Mantle Plumes</vt:lpstr>
      <vt:lpstr>Plate Boundaries Hotspot</vt:lpstr>
      <vt:lpstr>Hawaiian Islands &amp;  Emperor Seamount Chain</vt:lpstr>
      <vt:lpstr>The Asthenosphere</vt:lpstr>
      <vt:lpstr>Plate Movement</vt:lpstr>
      <vt:lpstr>Convection Cells in the Asthenosphere</vt:lpstr>
      <vt:lpstr>Divergent Boundary</vt:lpstr>
      <vt:lpstr>Spreading at the Mid-Ocean Ridge</vt:lpstr>
      <vt:lpstr>Convergent Boundary</vt:lpstr>
      <vt:lpstr>Oceanic-Oceanic Convergence</vt:lpstr>
      <vt:lpstr>Oceanic-Continental Convergence</vt:lpstr>
      <vt:lpstr>The Andes Mountains were formed by oceanic-continental convergence.</vt:lpstr>
      <vt:lpstr>Cascade Mountains were formed by oceanic-continental convergence.</vt:lpstr>
      <vt:lpstr>Continental-Continental Convergence The Himalayas, Alps,  and Appalachians are examples.</vt:lpstr>
      <vt:lpstr>Transform Boundary</vt:lpstr>
      <vt:lpstr>San Andreas Fault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Colleen Jones</dc:creator>
  <cp:lastModifiedBy>Jeremy Thrapp</cp:lastModifiedBy>
  <cp:revision>12</cp:revision>
  <dcterms:created xsi:type="dcterms:W3CDTF">2012-11-18T12:50:47Z</dcterms:created>
  <dcterms:modified xsi:type="dcterms:W3CDTF">2014-11-10T18:20:31Z</dcterms:modified>
</cp:coreProperties>
</file>