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75" r:id="rId5"/>
    <p:sldId id="278" r:id="rId6"/>
    <p:sldId id="274" r:id="rId7"/>
    <p:sldId id="268" r:id="rId8"/>
    <p:sldId id="269" r:id="rId9"/>
    <p:sldId id="270" r:id="rId10"/>
    <p:sldId id="271" r:id="rId11"/>
    <p:sldId id="272" r:id="rId12"/>
    <p:sldId id="273" r:id="rId13"/>
    <p:sldId id="264" r:id="rId14"/>
    <p:sldId id="265" r:id="rId15"/>
    <p:sldId id="266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4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9F10-AFB5-4285-90FB-4C70453891B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D510-840C-4180-BC15-B89D6759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DF9B-213F-44EC-99C5-2AB6CD6D9F42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76F1-1E04-4D95-9F55-ED2D0BF15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9j1xGaxYz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934200" cy="68975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Earth’s Internal Structure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Standard 2 Objective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Indicators: A and B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1" y="303997"/>
            <a:ext cx="8262447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2400" dirty="0" smtClean="0"/>
              <a:t>The grid below represents a quantity of U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. Each time you click,</a:t>
            </a:r>
          </a:p>
          <a:p>
            <a:pPr defTabSz="913972"/>
            <a:r>
              <a:rPr lang="en-US" sz="2400" dirty="0" smtClean="0"/>
              <a:t>one half-life goes by. Try it! </a:t>
            </a:r>
          </a:p>
          <a:p>
            <a:pPr defTabSz="913972"/>
            <a:r>
              <a:rPr lang="en-US" sz="2400" dirty="0" smtClean="0">
                <a:solidFill>
                  <a:schemeClr val="accent2"/>
                </a:solidFill>
              </a:rPr>
              <a:t> U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238 </a:t>
            </a:r>
            <a:r>
              <a:rPr lang="en-US" sz="2400" dirty="0" smtClean="0">
                <a:solidFill>
                  <a:schemeClr val="accent2"/>
                </a:solidFill>
              </a:rPr>
              <a:t>– blue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PB</a:t>
            </a:r>
            <a:r>
              <a:rPr lang="en-US" sz="2400" baseline="30000" dirty="0" smtClean="0">
                <a:solidFill>
                  <a:srgbClr val="FF0000"/>
                </a:solidFill>
              </a:rPr>
              <a:t>206</a:t>
            </a:r>
            <a:r>
              <a:rPr lang="en-US" sz="2400" dirty="0" smtClean="0">
                <a:solidFill>
                  <a:srgbClr val="FF0000"/>
                </a:solidFill>
              </a:rPr>
              <a:t> - red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5181600" y="914117"/>
          <a:ext cx="3657600" cy="406463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</a:tblGrid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lives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U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%Pb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of 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 Pb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ratio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1:1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1:3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12.5%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87.5%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1:7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166784" y="5068032"/>
            <a:ext cx="3703891" cy="14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1700" i="1" dirty="0"/>
              <a:t>After 3 half-lives </a:t>
            </a:r>
            <a:r>
              <a:rPr lang="en-US" sz="1700" i="1" dirty="0" smtClean="0"/>
              <a:t>(13.5 by) </a:t>
            </a:r>
            <a:r>
              <a:rPr lang="en-US" sz="1700" i="1" dirty="0"/>
              <a:t>only</a:t>
            </a:r>
          </a:p>
          <a:p>
            <a:pPr defTabSz="913972"/>
            <a:r>
              <a:rPr lang="en-US" sz="1700" i="1" dirty="0"/>
              <a:t>12.5% of the original </a:t>
            </a:r>
            <a:r>
              <a:rPr lang="en-US" sz="1700" i="1" dirty="0" smtClean="0"/>
              <a:t>U</a:t>
            </a:r>
            <a:r>
              <a:rPr lang="en-US" sz="1700" i="1" baseline="30000" dirty="0" smtClean="0"/>
              <a:t>238</a:t>
            </a:r>
            <a:r>
              <a:rPr lang="en-US" sz="1700" i="1" dirty="0" smtClean="0"/>
              <a:t> </a:t>
            </a:r>
            <a:r>
              <a:rPr lang="en-US" sz="1700" i="1" dirty="0"/>
              <a:t>remains. For</a:t>
            </a:r>
          </a:p>
          <a:p>
            <a:pPr defTabSz="913972"/>
            <a:r>
              <a:rPr lang="en-US" sz="1700" i="1" dirty="0"/>
              <a:t>each half-life period half of the material</a:t>
            </a:r>
          </a:p>
          <a:p>
            <a:pPr defTabSz="913972"/>
            <a:r>
              <a:rPr lang="en-US" sz="1700" i="1" dirty="0"/>
              <a:t>present decays. And again, notice the </a:t>
            </a:r>
          </a:p>
          <a:p>
            <a:pPr defTabSz="913972"/>
            <a:r>
              <a:rPr lang="en-US" sz="1700" i="1" dirty="0"/>
              <a:t>ratio, 1:7</a:t>
            </a:r>
          </a:p>
        </p:txBody>
      </p:sp>
      <p:graphicFrame>
        <p:nvGraphicFramePr>
          <p:cNvPr id="24654" name="Group 78"/>
          <p:cNvGraphicFramePr>
            <a:graphicFrameLocks noGrp="1"/>
          </p:cNvGraphicFramePr>
          <p:nvPr/>
        </p:nvGraphicFramePr>
        <p:xfrm>
          <a:off x="406400" y="1734695"/>
          <a:ext cx="4368800" cy="4183676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</a:tblGrid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198" name="Text Box 79"/>
          <p:cNvSpPr txBox="1">
            <a:spLocks noChangeArrowheads="1"/>
          </p:cNvSpPr>
          <p:nvPr/>
        </p:nvSpPr>
        <p:spPr bwMode="auto">
          <a:xfrm>
            <a:off x="182034" y="6062931"/>
            <a:ext cx="5059149" cy="4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146" tIns="61073" rIns="122146" bIns="61073">
            <a:spAutoFit/>
          </a:bodyPr>
          <a:lstStyle/>
          <a:p>
            <a:r>
              <a:rPr lang="en-US" dirty="0"/>
              <a:t>Age = 3 half lives </a:t>
            </a:r>
            <a:r>
              <a:rPr lang="en-US" dirty="0" smtClean="0"/>
              <a:t>(4.5 billion </a:t>
            </a:r>
            <a:r>
              <a:rPr lang="en-US" dirty="0"/>
              <a:t>x 3 = </a:t>
            </a:r>
            <a:r>
              <a:rPr lang="en-US" dirty="0" smtClean="0"/>
              <a:t>13.5 billion years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tronomy.nmsu.edu/tharriso/ast110/moon_formation.jpg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of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Nebular Theory, Earth formed from the accretion of rocks during the formation of the solar system.</a:t>
            </a:r>
          </a:p>
          <a:p>
            <a:r>
              <a:rPr lang="en-US" dirty="0" smtClean="0"/>
              <a:t>This constant bombardment produced heat which kept the interior molten.</a:t>
            </a:r>
          </a:p>
          <a:p>
            <a:r>
              <a:rPr lang="en-US" dirty="0" smtClean="0"/>
              <a:t>After crust developed less heat was lost.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tronomy.nmsu.edu/tharriso/ast110/moon_formation.jpg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collapse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Earth was less dense and not homogeneous.</a:t>
            </a:r>
          </a:p>
          <a:p>
            <a:r>
              <a:rPr lang="en-US" dirty="0" smtClean="0"/>
              <a:t>As gravity caused the heavier metals and material to settle, friction created heat.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QS77s4kPPIdkDzAu7LhPO1B2S58kMZbb3qNfDs2K3DBTUzI3y39w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371600" y="257174"/>
            <a:ext cx="6341402" cy="6600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Interior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the major layers of Earth’s interior?</a:t>
            </a:r>
          </a:p>
          <a:p>
            <a:r>
              <a:rPr lang="en-US" dirty="0" smtClean="0"/>
              <a:t>Crust</a:t>
            </a:r>
          </a:p>
          <a:p>
            <a:r>
              <a:rPr lang="en-US" dirty="0" smtClean="0"/>
              <a:t>Mantle</a:t>
            </a:r>
          </a:p>
          <a:p>
            <a:r>
              <a:rPr lang="en-US" dirty="0" smtClean="0"/>
              <a:t>Outer core</a:t>
            </a:r>
          </a:p>
          <a:p>
            <a:r>
              <a:rPr lang="en-US" dirty="0" smtClean="0"/>
              <a:t>Inner core</a:t>
            </a:r>
            <a:endParaRPr lang="en-US" dirty="0"/>
          </a:p>
        </p:txBody>
      </p:sp>
      <p:pic>
        <p:nvPicPr>
          <p:cNvPr id="3076" name="Picture 4" descr="C:\Users\brad.holthus\AppData\Local\Microsoft\Windows\Temporary Internet Files\Content.IE5\01B5ZLX4\MC900434799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05400"/>
            <a:ext cx="3905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77s4kPPIdkDzAu7LhPO1B2S58kMZbb3qNfDs2K3DBTUzI3y39w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371600" y="257174"/>
            <a:ext cx="6341402" cy="6600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Interior Earth</a:t>
            </a:r>
            <a:br>
              <a:rPr lang="en-US" dirty="0" smtClean="0"/>
            </a:br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 layer of the Earth.</a:t>
            </a:r>
          </a:p>
          <a:p>
            <a:r>
              <a:rPr lang="en-US" dirty="0" smtClean="0"/>
              <a:t>Thin. 3-25 miles </a:t>
            </a:r>
            <a:r>
              <a:rPr lang="en-US" dirty="0" smtClean="0"/>
              <a:t>(5-32 </a:t>
            </a:r>
            <a:r>
              <a:rPr lang="en-US" dirty="0" smtClean="0"/>
              <a:t>km)</a:t>
            </a:r>
          </a:p>
          <a:p>
            <a:r>
              <a:rPr lang="en-US" dirty="0" smtClean="0"/>
              <a:t>Cool at the surface, up to 1600 F (870 C) at the deepest portions.</a:t>
            </a:r>
          </a:p>
          <a:p>
            <a:r>
              <a:rPr lang="en-US" dirty="0" smtClean="0"/>
              <a:t>Broken up into tectonic plates.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77s4kPPIdkDzAu7LhPO1B2S58kMZbb3qNfDs2K3DBTUzI3y39w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371600" y="257174"/>
            <a:ext cx="6341402" cy="6600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Interior Earth</a:t>
            </a:r>
            <a:br>
              <a:rPr lang="en-US" dirty="0" smtClean="0"/>
            </a:br>
            <a:r>
              <a:rPr lang="en-US" dirty="0" smtClean="0"/>
              <a:t>Mantle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underneath the crust.</a:t>
            </a:r>
          </a:p>
          <a:p>
            <a:r>
              <a:rPr lang="en-US" dirty="0" smtClean="0"/>
              <a:t>1800 miles thick.</a:t>
            </a:r>
          </a:p>
          <a:p>
            <a:r>
              <a:rPr lang="en-US" dirty="0" smtClean="0"/>
              <a:t>1600 to 4000 Fahrenheit.</a:t>
            </a:r>
          </a:p>
          <a:p>
            <a:r>
              <a:rPr lang="en-US" dirty="0" smtClean="0"/>
              <a:t>Plastic: solid, but flows slightly due to pressure. (Like Modeling Clay)</a:t>
            </a:r>
          </a:p>
          <a:p>
            <a:r>
              <a:rPr lang="en-US" dirty="0" smtClean="0"/>
              <a:t>Plasticity is reason plates are able to move.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77s4kPPIdkDzAu7LhPO1B2S58kMZbb3qNfDs2K3DBTUzI3y39w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371600" y="257174"/>
            <a:ext cx="6341402" cy="6600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Interior Earth</a:t>
            </a:r>
            <a:br>
              <a:rPr lang="en-US" dirty="0" smtClean="0"/>
            </a:br>
            <a:r>
              <a:rPr lang="en-US" dirty="0" smtClean="0"/>
              <a:t>Outer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the mantle</a:t>
            </a:r>
          </a:p>
          <a:p>
            <a:r>
              <a:rPr lang="en-US" dirty="0" smtClean="0"/>
              <a:t>4000 to 9000 Fahrenheit.</a:t>
            </a:r>
          </a:p>
          <a:p>
            <a:r>
              <a:rPr lang="en-US" dirty="0" smtClean="0"/>
              <a:t>Nickel and Iron </a:t>
            </a:r>
          </a:p>
          <a:p>
            <a:r>
              <a:rPr lang="en-US" dirty="0" smtClean="0"/>
              <a:t>Liquid</a:t>
            </a:r>
          </a:p>
          <a:p>
            <a:r>
              <a:rPr lang="en-US" dirty="0" smtClean="0"/>
              <a:t>1800 miles below crust and1400 miles thick.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77s4kPPIdkDzAu7LhPO1B2S58kMZbb3qNfDs2K3DBTUzI3y39w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371600" y="257174"/>
            <a:ext cx="6341402" cy="6600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Interior Earth</a:t>
            </a:r>
            <a:br>
              <a:rPr lang="en-US" dirty="0" smtClean="0"/>
            </a:br>
            <a:r>
              <a:rPr lang="en-US" dirty="0" smtClean="0"/>
              <a:t>Inner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of the Earth.</a:t>
            </a:r>
          </a:p>
          <a:p>
            <a:r>
              <a:rPr lang="en-US" dirty="0" smtClean="0"/>
              <a:t>9000 Fahrenheit.</a:t>
            </a:r>
          </a:p>
          <a:p>
            <a:r>
              <a:rPr lang="en-US" dirty="0" smtClean="0"/>
              <a:t>Pressure and temperature so high, Nickel and Iron are forced into solid.</a:t>
            </a:r>
          </a:p>
          <a:p>
            <a:r>
              <a:rPr lang="en-US" dirty="0" smtClean="0"/>
              <a:t>4000 miles below crust and 800 miles thick.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rtinaid.com/wp-content/uploads/2013/04/PwavesSwav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717"/>
            <a:ext cx="6781800" cy="66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tronomy.nmsu.edu/tharriso/ast110/moon_form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Earth’s interior hot?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There are two reasons why the Earth’s interior remains hot.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Radioactive decay.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Heat of formation</a:t>
            </a:r>
          </a:p>
          <a:p>
            <a:pPr marL="1428750" lvl="2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Gravitational collapse.</a:t>
            </a:r>
          </a:p>
          <a:p>
            <a:pPr marL="1428750" lvl="2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Constant bombardment.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9/Alpha_Decay.svg/220px-Alpha_Decay.svg.pn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623455"/>
            <a:ext cx="9144000" cy="6234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About 50% of the Earth’s interior heat comes from the decay of radioactive materials.</a:t>
            </a:r>
          </a:p>
          <a:p>
            <a:r>
              <a:rPr lang="en-US" sz="4000" dirty="0" smtClean="0"/>
              <a:t>As unstable isotopes decay into more stable elements, heat is 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olstuff.typepad.com/photos/uncategorized/2007/12/29/imag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7242"/>
            <a:ext cx="4686300" cy="681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encrypted-tbn3.gstatic.com/images?q=tbn:ANd9GcTyyL4THGTTycEtGZaVJXcU7zBQ5FTJyAE5wzk6FOEttUGlGy0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http://0.tqn.com/d/chemistry/1/0/8/d/1/PeriodicTableWallpap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TEhUUExQWFhQXGCIaGBYYGSAaHRwcHB8fHRocFx0ZICghGholGx4dITEiJSsrLy4vHB8zODMsNygtLiwBCgoKDg0OGhAQGzQmICQvLCw0LC8sLCwsLDQsLDUsLCwsLCwsLCwsLCwvNCwsLCwsLywsLywsLCwsLCwsLCwsLP/AABEIALYBFQMBEQACEQEDEQH/xAAbAAABBQEBAAAAAAAAAAAAAAAAAgMEBQYBB//EAFEQAAIBAgQDBAQHCwoEBgMBAAECEQMhAAQSMQUTQSIyUWEGQnGBBxQjM1JTkRY0Q1RicpKhsdHTFXOCg5SzwdLU8BeTssIkZKKj4eJjhPFE/8QAGwEBAAIDAQEAAAAAAAAAAAAAAAMFAgQGAQf/xABDEQACAQIBBgoGCQQCAgMAAAAAAQIDEQQFEiExQVETYXGBkaGxwdHwBiIyMzRSFBVCYnKCsuHxFiOSolPCY9IkQ0T/2gAMAwEAAhEDEQA/APccAGADABgAwAYAMAGADABgAwAYAMAGADABgAwAYAMAGADABgAwAYAMAGADABgAwAYAMAGADABgAwBF4lxCnQpmpVJCAgEhWcyxCiFQEm5GwxjOcYRcpOyR43Yqvuyyn0qv9nr/AMPGp9Y4X/kXSY8JHeSeGekeXr1OXSZy+ktDUqiCBE3dAJ7QtM3xPRxFKtfg5J23HqknqLbExkGADAEOhxSg9Q00rU2qLMoHBYaTDSoM2Nj4YAlVagUFmIAFyTYAeeAFYAaoZhHEoysIBlSDY3Bt4jAEbPcYy9FglWvSpsRIV3VSRfYE32P2HAEtqgBCkiTMCbmN4HWJwAU6gadJBgkGDMEbg+YwAvAEVeI0TT5oq0+XBOvUNMLJY6piAAST5HAErAEPOcVoUmC1a1NGIkK7hSRtIBO04Ak0qqsJUhhJEgzdSVYW6hgQR0IOAF4AMAJRwdiDeLeIsR7QcAKwAYAMAGADABgAwAYAMAGAIHGeMUcqgqV2KqW0ghGcyQTtTUnYG8YxnOMFnSdkSUqU6slCCu2U3/EHIfW1P7PX/h4h+l0PnXSbf1Zi/wDjZYcE9J8tm2ZaDszKJINOolpj8Iom/hiSFWE/ZdzXrYarRtwkbX7tZcYkICj9NPvVvz6f94uNLKXwtTkMKnsM88zXEND6NJPzd+nyjlL+ERPnjiadDPhnX+bqVzUUbq/L1Gi9DaIXNkj1kYn2/Jj9gGL/ANH5uWensSXW2TUHrN7jpDYDABgDLVfRuqaVX5VubrrvQXUFRGqtUhgyprDFKhEktpLEgWGAGR6P5gr33EU6wRWrHsu/L0dwAWC1PHTrMG8ADqcFzIMmSuoGovPf5btOdQ+qjUp0ixjR3VUkBjLej2aSnSUw6pRCcsZiogFQIgD8xRqhSGvEnXqiQMAaPi+Td2oMmn5OozmSRvRqoNr951904AylP0azek6hqMtoHxmopUtSVJDCWEVFLRJN9UlrYAnVOA5rnKwqHTr1dl9EHml3dhpOrUkDT5admJAE/iPC6z5kOD2Ox2uaw0qpbmpyx2W1ggavObaFkCrzfotVOQy2XULzKWWaie2dIZsuacgx2l1xuNunTADmd9H8zzDy6jikHY0wKxBSRShjrVtXaWoesTsQ7QBa8QyVX4xzUBKmmqwtTQZVmPakGRDD9eAKmj6P5lawbmEJzWcBKkBQ2Zq1W1AoZ103RTHgRIgNgBFH0YzK0kC1mWsKSLrNaowFQUnSq8Me1LFDcX0g7gYAT9zmaKONbqeXV5YNdjpqsKPKbsKOyGSob6u9O7EAB7K8Ar06yskBfjFRzNVtJWpWaox0iCH5badyCRBWIOANhgAwBT5PIVVLGwaD8pJOo3iV2jbzt1k4AcOWzP1y7D1Bv1n24AVXy+YJJWqoE2ETbw2/35bYADlq8/PdmLdlZm8T2dtv14AbOVzMWrDysP19m/8AvfcAAymZ+uFhGw3jc9nxv+/bADlGhmBOqqpsYgAQZse74W/wOAFUcvX1S1WROwAuOsnTO3+zgCg+E371p/zw/wCl8aWUfh5c3ai0yL8bDn/SzyipxFVJBBsYmDHSIJEXJA3xzyotq68952EsVGLs1tt5errNv8EwHPqkTDU5vvdh/wDzFxku95p7Ld5zmXkrUmtuc+w9PxbHPFF6an/wjfn0/wC8TGnlFXwtRcRjNNxaRiSoPTw9U9Ljp0N8cPwU96/yj4mtwFX5X0Fl6O51KWZDVDpBpsJIO8p4DHQ+j9OSdTbq1NPfuuS04ShfOVuU1n3R5b63/wBLfux0uZLcS5y3kvI8Rp1p5batO9iInbcY8aa1hO4jinEloKGcMQTHZjwJ6keGNPF4yGFgpzTs3bR5RjOagrsZ4hx2lQcrVOgKgcuR2QCW3I2ACMxJsACZtjbMxlfSahqKy03jsG5VgjDa0VCEvFzgAPpRloJ1kgKzyEbupZm22Bt7cAWmWrh1DLsfd/u+AHcAGADACar6QSdgJ+zHqV3Y8bsVOS9JKNSgcx21phwlxeSVAspO5YDEtehKjLNkR0aqqxzkcf0oywmXNtfqMfmvnNheNvPpiElHM56Q0KRK1GKkIXMo1lVQzE23AItvfADT+k1ESO3OoqoKxqIprVP5o0N60XBHhIFplMytRQ6mQZHgZBIIINwQQQQbgiDBwA9gAwAYAj5vOpTjWYnYAFiY3soJwAx/LFLxf/lv/lwBz+WqMkamkAEjlvIBmCRp2MH7DgDv8r0vF/8Alv8A5cAcXjVEzDMYMGKb7+B7O+AO/wAr0vF/+W/+XACafG6LAMrMVIkEI5BBuCCFuCOuAOvxqiBJZgPE03A/6cAd/lil4v8A8t/8uAMt8I3EKb5ZApM84bqyjuv1YAY08fFyw8kuLtLPJElHGQb4+xnnLIh30H3jHPKnUW3rXidk6tF61/q/A2XwWgDMVQIgUthFu0PDbFvkqMlnuW222+85zL84y4JR2Z2xrcemYtjnSp9J/mP6yn/eLiuyt8FV5CWh7xFA+cAZlM9nRf8AnG0r+vHzhUm0nvv1K5bZxBq5UJW1A3fUT0v2PDr09w6yT2nohUcp1E9iXeVmUVaK5Svo+kFIgFiUmIm/emNpiIvNhbHbqoirzWan0Gyop85QSdjLbyzVGMxvc408QrSNik7ov+JVAqiUD32Ps32OKbKmL+jUlLg8+7tbmenUzZpUlVdmyv4/xPl6kFBqrGmG7sqQWCFSYMmCxgA23iRNkRDNfjd1C5ZyXnXKbdhmIbxMqq+EkiSVjACszxSnTqVR8VqEggs6osOWPLBmbwJknZR4YA6PSBgdPxeoGlrdNK1eWLmAGZYcDaDdouQLrL1daKwkBgDBBBuJuCAR7xgBzABgBrMvpRmiYUmPGBtgCuV6ZpOOTTZVdRoSHUnsFW7oEhiDtbTOPXJy0tniSWoiHj6QW+K1u7rPyYm8CCJ75kW+jBx4ei6vHd4y1UsCw7QCjshSTqv2TMSJ22iSAFZfiqtU08hgoZUDFerahIG+kAKDFxJ1ABSQBdooAgAAeAwB3ABgAwBBzH3xS/Mf/swA3kuMLUqtSCsCuq5i+hgrdZ3IjAEbgmRFCtUpqSVWlTifN6xwBIZxmUemUdabAgPI7QB0mwMgGPeD0NsARslWGWy9ZoZxSLdlY1NpAgCYGox5DAErLVKWZK1AJ5TnSSBuUFx1HZaItffbAEPgWbKZPJqqF2agkKCBYUwSSWIHgPaR0kgBviGWp1EOcUtL0FVQbdhmVxI8cAWnE+IijywVLGo2kQQL6S158lwBk/hCyC06BcEzUrqSPYlT7Tf7AB0xpZR+HlzdqLTIvxsOf9LPMcznUlkaRBif6OuR4+HjMeIxz8KUrKS86bHX1K9O7hLRZ91793Lyo23wRKoq1NJleVY/0h+vx85xcZMbcqmdr0d5zmXFFRpZruvW7vL4z1LFqc+U3pZVVcvqZgqipTkkwB8ou5ONDKcJTwlSMVdtalpZJRaU02ZepmsqW1GrS1W/Cj1TKyNUGDcY4JYPHKOaqUrfge3XsLPhKd73XSNZzilA1EitS7rfhF8U88dT6J0KtCpVdWLjdLWmt+80MoSU4rNdyGoygiHpWiPlOg2He7tz2dvLHaZ1PeukrLT3Gr9Da6u1YoysIQSpB+n4Y1cQ05aCekmo6S74nXqIoNJdRm4gm0HwIxhSjFv1mezbS0ETjWczKkrQo6uwCHJEatYBWJE9iTuOkTeIzMYrcQzZKBcvH0zqB9RjC+I5mkA72NgCDgB/NcQzCswXL6gHUKdcSp7zbWix87ixiQOZTN5rmgVKS8smCVPdGksDJ71wFsB3gemAI38p5007ZRVqGmSAampQ8GFMATcAzIB2kTgB4Z/MmoPkIp9oT1PaphWAm0qajQegEkEEYAu8AIrEhSRcwYHn0x49Wgyik5JMpOG8QzbZYvUoDn6wBTEoNJKgt2idgWPnpjEOHnUnC9RWZt4+lQpVc2hLOjbXe/YkIzHEc4SdGXAGmqBJB7S6eS0yLN2reYuIvOaRJrcTrqlNjlyWasqFVJYqrEAsYHS99rTIBsAmjxLMkLOWgkw3b7o1OJNuoVLAGNdza4FnkarMgLroa8r7CRbxBFxIBgiQDYAP4AMAGAKviebp0q1Fqjoi6XEuwUT2LSetj9mAGKPEMirl1r0Axm/OU94gtALQskAmNyBhcDNHj2VGZqk5mhBpU4PNTo1aevmPtwA7l+J5BGLLmMuGMyecvUy2kFoWWuYiTc4AYyXGsmy1VfMZchqjWNVLg+/AErLcYyNPVozGWXUxdoqoJZrsTfcm5wBWcE4nknyWVWpmKErRp/hlVlPLANwwIMEg+0jAErivG8oMuypmMuAAAFFVLAEQAAdowBMfjmSJUnM5clTKnmpYkEePgSMAZn4ROMZepl0WnXpO3NBhaise6/QHGnj4ylQkoq70dpY5JqQp4uEptJadL0LUzzmpSpsZIUmZnzIifstihVHELVGXQ+U66WJwUndzj/kt1t+423wWR8YqgdKXjPrDFrkunUjn56avbWrbzn8u1qVTg1SknbO1O+49MxalAVPpP8x/WU/7xcV+VvgqvIS0PeIz/wAbpFmTWuoNpYTcErrg+B0drHznNqpKWm2vrt26C1utRXU8qUNMFzUlT2iSdlpLaSbEgt/SPmT2nopU4StV0W0Ltk/25itygrQiNPmqVQALUAkBwQY7KsAT0tPZ9+O2umVVmjQ+gtAoKik6jC3kncubFiTHQST7TjSxCtLmNmlqLzi61io5BhpvttB+kPGMVeOWJcF9Hdnfi1c5u4V0VJ8Nq5+4bzqZnmg0mTlwJVvECoWggSCxNITcABjExO6awzQ+O218qNXSQdNr7mG7xO+wAidQAjZeln1F2pMbXbbvuTEAWFMoAdywvIvgCVV+OQmnkz8prmb3+RiDaV73mbYAbRc8GkmkQdAKiwWC/MI6sWBQC9gCYkQwE3gyVhTArkM4CjUOpCjUdvpT7fAbYAn4ATUmDG8WwBX5dcxy4YrzNYuQCNEjVAWLxMYAi0fj3Z1cgCRqABJiXmDIm3KHT1zvAwA5mznJbl8nvdjVO3nfwj2EdQeyAZWjmlqku6vTPkBaGIKgC19AuTbV5HAEeonEDTI1UFco41qDZ7imQGkaepkG8WInAD6jOcyTyxTDMAoNyhanpLH6QUObeMQe8ALnABgDE/Cd3KH5zfsGN/J3vuZ9xp473fOec1qqnUgJDCBImxNxfFy2neJWJNaTffBXRha4JnuG99zUtfFJj1arzeJa4N3p85pVzKZkIaLshuytEahpKzBswBcGDMECQDGNI2jnC2WhQqtUMikWLNBJIQdo3JJNp3J9uABKHOq8xKjKEZQ1Mg2ZZLAiY7SOu3kbkYAZ4NnqdLJZPWCS1GmFAWSSKYJgDcwCYFz0BwAnifC2Xm1OazIVI5Zkgan1SJPu8gIGALbOZtKZClWLMCYVSx0rAZreBYed7A4AxXpnlAmTRtbPNVFklj3KbqTDMe0W1EnraZicaWUfh5c3ai0yN8ZDn/Szz2vWUh11aSBE7QW2g+NxbzHjjnoKaalr/Y7KpKDUo3s9/Lq8+JtPgnpFa9YFi0pN+naFsXGS552fzd5zWXqbhwabv7Xcen4tjnip9J/mP6yn/eLiuyt8FV5CWh7xGTzfAkdy+p1YkkkReafLg2uALjqCWg3OPn1PGShFRsrfvf8Anm3Fo4Ju4fFRSNJASQFe53uym/24630RqOpXrSe6PeV2UVaEUVH3PBQDTYllAVdcQB2ZHdPVS1wbu3lHb8HuKvONj6E0dAdN9KU1n2BhjUxCtJchPS1GoxAShgAwAYAMAGADABgAwAYAMAGADABgAwAYAMAYn4Te5Q/Ob9gxv5N99zPuNPHe65zzkZJA2oDtSST1Mmb+MdPDFzwcb3KvPdrHonwZfh/6H7XxTZR99zLvLTA+65zUZHg9Ok+sFi8adTNJi259Y9kdoyx6k40DcG8tllq08xTcSrvUVh5NY/qOALGjRVAFRQqjYKIH2DAFFwjhy18hlUctpOXQEA2INMAhgZBH6x0IwBY8bHyD+wftGAHM7w9ahBJdSAVlG0kq0alkbTpFxBEWIwBmPhHohMpTUbc4frVz/jjSyj8PLm7UWmRfjYc/6WeX/E0nVHamSepuDc9dh9mOc4WVrX0HafR4Z2dbTv579yNx8GH3xV/mv+4Yt8j6p83ec76R66X5u49KxcnMlP6WUlbL6WAZTUpyCJB+UXcHGjlOpKnhKkoOzS1rWSUknNJmXr5PLCU5dFXIAHyaTLatJAK37rHb1T4Y4OOUcd7XCSa/E9mvbxrpLJ0qWqy6CvThIV15lOiSQ0RTUfQ8FGOu9GsVLE1Kim3JJL2m3v3tlfjoZkVbRyCK1Ci4IpLS1AiTpUQCSJup1CxFtyCJ3x1vBwepIrs6S1sjUcgiTzUpagg1NpWN266RaPL9+OU9I6tWjKkqUmr31aL6txeZJhCopuava2sbq5VKkcoUwO0D2FmY7NmQ3uD7Ohm3Pxx2JhfPnLZte/TpT5vAtHhqMvZiuheBzJZakqOWp07O0nQPG/THlTG4pySjUlpS2sRw9FJtxXQjjZIOwamtPRb1VveSYKTt53npF5KePrxajOcr33vx88+jyWGpvTGKtyLwH8rlKKpTHLpjsCBoXoB5eGGLxmKVeoozlZSa1vfoPKFCi6UG4q7S2LcRanDwxDaaZpFpjSplTEepO99+nWbbGCx1WVWMJTk3yvx88xHXw0FByUVbkXgTGp0AwQpS1HpoHt8N4BMeRxoLGYxxzuElblZs/R8Pe2auhEAcPh6OtKRGs+qpM6KkXCibW6ezGysfVcKlpyuktr3pb2Q/RoKUbxWvctz4iU4oMIQUSzBtNlHcOlr6TENAJgxiFYvGRd5TlZWvpe3Stq1okdDDtaIrbsWzmG8rkFUk1VpGF72hdhEzaw6/bjanja0sMpQnK+dbW92rWQxw9NVbSirW3LedzeTVwOStNd7lF/YVv7f241qePxEG+EnJ878SWWGpS9mK6F4C8pk6SIxqJSkMNbaFiRTpydvHE+IxmIdOk6c5ac7a/mduojpYelnTzorRbYtyG3ya1GBpimEiO6syG7VikggSL9TsIvCsfiIK05yvyvdo2+ePZm8NSk7xirci36dgZKlQVAGSkCXqRKreGYmLdAJ92PKmMxbl6s5ao7XtS7z2NCglpituxDGd4cTrYLS5UNK6FMjTFuwCLzaTsL3tsYXH1HUhCU5Ntra9/LuIq2Ggoykoq1nsW7kJ3LoIq6kpiR1QdIk7WAkX2uPHGp9Mxkm82culk/AYdJXiuhEReGdoF1pFLdnQpIbWCpkKOmN3D4+pPOWfK+bJ63si+N7TXq4aEUnmrWti+ZcW4l1aVGWQJTD6SQCgG0XkqRAJF4O+NKOMxeiTqStyvxNh4ehqUVfkXgVOYyTIV1hCYMFVA9uyjppte4OOq9Gq/wBJxUozbaUW7S07Vvb4+YostU+BoRcdDvs0bHuIdaqGVhTZQ3QwPHe4MjHaOhRaajFX5F4HNqtVT9ZvpHSiqNTadjLEDYEkTboDjCNCkqkrxVklsXGZSq1HCNm9b28hHrjUBy9MzeQB7rqYPu9xxnLD02vViuheBiq1RP1pPp/c9H9CuF5X4jzcxSoHSXL1Hppsu5JI2AGKTERUaski1oSzqaZYn0bpmtqSjleT2SF5dM2g6tqcwdx2tx59mElG+B8LySZLKtUoUJajTuaSkseWCfVkmASfIE9MAR+L+jyfKOlLK8nskKKdMmIMwRTsDKmJ6bgEggW2a4VkgTTFDLCqV7INJBc6tN9BAkqYkHY2MYAyHpVwTk5cMyUJNVNDU6aKe5UDXVRY2PW5PSMamOnKFCUouz0dpY5JpwqYuMZpNadD0rUzF1qmoEIV1e614vY9QR5wcUUcVXTTlJ25WdXPA4SUWoU43/Ct9txsfgmVxWq6yC3L3Aj1h/ji2yfWdVzu21o185z2WMNGgqaUUm869klfV+56hiyKQqfSf5j+sp/3i4rsrfBVeQloe8RmqvDFNYV5IqBQoP5ILEj2Nqv+ap6Y+dxxElS4LZdvn0dlutlrmLOzgzvzlP8ANb9qY630N95V5I95X5S9mJTZngmumKRqNoACqABZQrKL7lobf8kW3nu3C6sVKlpuP5tZdxtKASPPV42xx3pU7VKT5e4vsiK8Zrk7yBl+FBWB1TB20iALWpg9wWvHidrRzM8Q5Jq3X27y5jSs7+ebcOZRJWoPF3H2k4xqO0oviR7BXTXKP5TLhJgzJB+xVX9i48U86cfO2/eZKOan52EapkxVoopJFgZG+0ML+Kkr78bOJquni6rXzS7dHQ7MgowU6EE9y7CXX294/aMY5P8AiYedhnifdMjZjIatY1ELUnWsAySujc9Ii3kPOYYVs22jStXTcylTvfTr8LCs0IajH1h/u6mPaXsVPw/9onlT2ocvcyKnA0BmSbgwYizBto6kSfbjN4ubVvOqx5wEST8UGgUpMcopPWIC4m4R/R+E/wDJfquYZi4TN+7brG/5LTmI4kaRAUTFtXnHrGd+m3XW+kSzHF7f28CXglnKW4eajrWosx8oCCOhVabA+4gY2Ks82jRfFLrk0RwjnTqLjXYhteH/ACi1Gcsw8gPpxHUDtkR1gX3nWdb1HBLR/Hh280nB+tnN+fLIy8PWtShiReoARuCXPaE9RH77YldZ0ql193s1GCpqcdPH2kupQCUXUXs5/Slv8cMLPOxVNv5o9TSFaObRmuJgcsW0MrFTp0mADIMHrsbb+ZsbRDwiV01fTckzb2aYmllOWNyZKgW2ANh+vG3hqmfOWj7E/wBLIK0M2K5Y/qRx+HBmYsdQYgwVHq3VfzQZMeJJxqqu0koq1r9et8pM6d22yJxWnpFJd9IIk+QUY6v0PlnY2o98X2oovSFWw0Fx9zKGpwsFdOtoA0geAAj7Y6285vP0B0bq1zk1Vs72JtalqXTJ2362Nj9uPEr1JLij3nrdoRfG+4ijh41hyzEgzuY9iibD7cZcFpu2Y8JotY9T9DcmKuQVGLAc0k6SVJ0vqAkXFwNsUOL99LlLfDe6iWvCuALQqa1ZiNGgKb2GkLJNzpVVUHc+sWtGuTkbhWQ52QyizEUabd0N+DjrcETIKkEEC8SCAmtwRaFOuwd2LgSWJJ72q8mCZY7AW+3AErivo+teozliNSBDAEgDmCxO0ioQR1wBUfCWoGUpgAACqoAGwGh9saWUfh5c3ai0yL8bDn/Szyqlw9VaR9IuR4sZv7YMe4eGOelWk1Z7rc3nvOxjhYxldb78+nT19SN38GH3xV/mv+4Ytcj6p83eUHpHrpfm7j0rFycyU3pbTDZfSZg1KexKn5xdipBGK/Krtg6jW4lo+8RmKuSpdpQz6wNue8+Vi/s3x88jVqaG0rfhXgWmavLK1OFkMvNaoTpNua/QJJs1pJNpO2Oz9FqkZ1aqiti1K218hW49NRRzN5FSrikzmoOnOcwfygX/ANjHZtbisT3kTLcOMnm69UDaq+0t4N/sRjjvSecoSpfm2J7t5fZGipKfNxbxvO5GQOSXJ3+dYiDsbvt7Oo8Mc3Tq6f7iX+K8C3nDR6va/ERwzJqKZNQsDraflXAmfHUBjOvVk5pQtqX2V4HlOCzby7WKORY1AVJNOVgis5kesWlvCYibhfE49p1Y6E9f4VzW0dvHxBwd9GrlY9lsjT0LJfuj8K/h+dj3G1ZrE1EkvalsW/kMcPCPAw5Fte4ZXIG5YnTNtNWobSum5bwnE2Dqp14JdiWx32GNaD4OTfayS2Sp9CxOwBrVBfw72NBVZ7Uv8V4Gw4R2drINPINrp8zV3gLVGieW+or2pAnxvv4421WWZPMtq3L5o2voIHTedHO373ufGSs1llhlptNWLA1X/WA07f4YghWldOa9X8MfAllBWtF6eVnMtke0devrHyjbWjZvGfdE4251v/i3jb2ty3chFGn/AHrPdve/lCtlQwBonVe81niPCQTf/DGrGs0/7it+WPgSOF16nazmRyYFMmqSHBGsio4XVopzEtYTjaxVV8HS4NaHnW9VP7T4iKjD1p5z3bXuXGJzmTY/MkkRvzHJmRES0Rpm/nta+tTrpe8X+sfC/noklTf2e1+IZDK0wgBZgS7wOa4nttt2r4VatTO0Jal9lblxHsIRtpe17Xv5RjiOSeX0/NgfWOTt2tUm2/Sdl8TGzgq0XUpp67r7Md+yy86dyIcRCShK2qz2vcWFLJJC3eSPrH8PzsaUq87vV/jHwNhU4229L8SL/J7apcsF1WAqORGpdO5mYmfdjewtdNySSvmy+yl9l31LVq7zXrU3ZX3ra/mRK+K0zqCliRuOa9vCYa2NDhqmi6Vn92PgbGZHY+tlDmcnU1Dm7X06XaOkx2pj247H0WnTqYqSj8r2JbVuSOey6pxoJv5lx7HvI9fLdluXOrYS7QD5wf1Y7qVPQ83Xys5dT06exBl8qY7cz07bbe4+M+6MQ0of3JZ25bXxktSfqRtx7FxDOZy5MGkSR1hyfsJbfy8z4YklC/s9v7mEZ29rs/YsqVZ6aALWrIsEkLXqKsyZMBwMRQoUnnOS2sznVqLNUXsOUs3mTUEZjMFNS/h6m3X15n/48Zx68LT02irBV56LyZ6ZwbKUKeSyzVHdAaNMSa9QCSqwB24EmwGOfRckfPcMfTULGqadyDzWiJGgACoWnzPna40gXtXhlIQC1QFjCg16tzBMDt3MAn3HAGF9MOG1Fyy841D8ogGqo2+mrqMByBI026XgnGnj3bDya4u0s8jxUsZBPj4tj3GGrU1gqrHX4ayT0mxbwI38Rjn4zlraVuReB2E6cNMYt3/E/Hj7DZ/BHTYZitq35doYtaR49ZnFxkySlnW4tiW/cc1lyEo8Hnfe2t/Lv5z1PFoUJU+k/wAx/WU/7xcV2VvgqvIS0PeIx+c4Hrd313Zi0GYE01SRBBDdncdGI3gjgKeLzYqNtSt/s30adW9cxZuF3ccaiUNJSZIV/wBbKQBN4AsPZjq/RGSlWrNbo9/brNDKKtCJAp8LIqatQC6y2kTeSxvJtcgkCxImBjuM3SVNx6t84fzV/a2ON9LPbpcku46DIfsz5u8i5PJimXI9Zp9g+iJ2AMmBYajjlqlVzST2eb9nQXcIKNyOtJnp1FUhSajSfLVeI2JFp6b4lcoxnFyV9C7DBJuLS3knIZXROwkiAJhQFVQqjoLE28cYOpnzj5vpvdmUYZqfnYQa3DOYKbhtLBFAMT2ZBdTfZgB7CFN4jG5iMRmYirFq6zpd6T5uy6NajSzqUHxL9x7IZM0qWktMaR1iwUesTExMefvPuGqqpi4yS397PakHCi0yNV4GS5cOB2mcCDZnDKTIM93QLRs3jaCOLSjmtbEuZNPdvv1bjN0He99/X5RLWkV5IJk8xvG0rUIAm8AGPdjGMlJVWvlX6o9pk004J732MTnOHlnLqwEhRFx3de5Ug7uD7V94wp1lGOa1v67b+TrPZ023dedfiTD3h+af2jEv/wCP8/8A1PP/ALubvK2hwlkWFqeqFJMzAXTaDtNx4SfLHksTGbvKO1vrv/PMeKi4qyZLrZfmK6zHyoMj8kUz/hiWpPMo0XxS620YxjnTmuNdiGsjw3lkHVJFjvcR1ExJNyfHGtVr56tbz50EkKWbtGstkQ4DEmAaggdflZE/o4znVcG0vu/psYxp52l8faLo5M06VXU2osCZv0QLfUTclZ9/vMtGqqmJpWVrSX6r7OgxqQcaM77n2Cc1w9n0urlWVAEgC0ghzJvJBAERBAN8RQrRheLV03p7jOVNys0x3J0mWn2xBLgxMwNQgbn9pxPQlGVWWb8k/wBL4l2EVRNU1f5o/qQ1V4YxGkMoEmDBBIYk9ogzYmbbkT7II14p3s9nVu86iV0m9A3xdIFIeAI+zTjpvQ53xlR/d70UnpErYaC4+5lL8SGvXN5kW28ftGPofB+tc5HP0WJNZZWPFSL33n7cYJXqTXFHvMm7Qi+N9xDo5Egzq2IIAnymSTLSBuZN46YyjTa2njmnsJObo6kA9/UbMTuLj24whG6kvvGUnZx5BrheTKVAS0yRsIkwg2mBGk7fSPvyjTcbu/mx45qVvO09j4NlRUyOVUkiKdFpH5GhwPeVjHNIvRgcIGWytVFYtJBkz00rJkntEC5EAnoMAXOZyodqbTHLfWPOUZIPuefdgDMfCb960/54f9L40so/Dy5u1FpkX42HP+lnlFfh4ZmbUZYAHwhTKj2TPt1Hyjno1nFJW1d/nqOwqYVTk5X0uy5lpS6b9L4rbn4KqemtUUdKIH/qGLbJUs51Hyd5z3pBDMVGK2KXcem4uDnCn9LEnLxJE1KdxY/OLtjRynLNwlSVr6Nuokoq80ZrM5NgjFKlQsFJUFrTFpgTE+F8cDDGpySlThb8K8SzdPRobKunRqM68xqimGi8W7HiN+trXA3Bx1/o1OFSrUUUloWpJbXuK/HJqKuKz2XdVlHqM0i0zbrEDfoOkkTbHXuL2NlYmQsrRdr1GdXKiRNt2iJE7Y5L0kqulKneKd761fcXuSIZ6nptq1Cc7TqLGhnNjPXYWiIG/iemOep4qLvnQjs2Itp0mtTfSHDssdLS7zraYNpm8Wwq4uzVoR1LYKdHR7T6TuYpVAw0uxW3STJPiOkeVrb7Yzo4mErXhG/IvPnYeTpSWqTHMplewnbfujqPD2Y9xmKzcRUWZH2pbOMxw9G9KDznqW3iI2YpVdUam0FonYgQDM7d63TrifA4iEqsfVinxJGGIpyUXpdif8VP03+0fuxX/TPuR/xNngPvPpK3l1DUpBy0aidQIHqvAi5B03+3wxtxxMMybjGOpaLccen+CB0pZ0U29e/iZPq5chSQ7zFtj+q0/bjVji7tXhHoJnR0e0+ki5SjULnmMwIFosOk7i/j7x543qmIisKpRjH2tVluNeNNutZt6t/GOZ6lUAHLZibyD7CRt5x4741aWKi368I9CJp0ZL2ZPpDI0GKks7hiwkSLHQk9MbGJxKjSp2jF+1s+89RHRpXlK7ezbxI7nKNQAaHY7zN9gSIiLzA9+Nani4v2oR6P5JJ0WtUn0jfCsseWJdp1NMG062mJG04yr4u09EI7NnEjynR9XTJ7dvGMZ9Ko1AFjTIYE7EDTO+xud7bEeGNjCYiEqkPVindbFv8APURV6clGWl2s9vEWFHLdle2+w6jw9mNOWM0v1I/4mwqOj2n0kEU6pbSxfTvqFtnAAMzuLxjew9eDzmoxvmy2fcb6NhrVacla7etbfvIm16DBWKs5YAkCRcxYbeONGGLTkk4Rt+E2ZUbLRJ9JSZnmErzNQsf/AJ332B/pRuDjrfRmUKmKko2XqvVoeteea+plBlvOjQi3p07dOx+eci5vWFJSS3Qe++w8MdtOm0rpvpOZjUTelLoHEQ7kkHwtFiY6eGI4U/7krt6lt42ZyqepHQtuzkGc2XWNMnxtP2Af7tjOdNrU30mMZp60ugepodKyxkiT7ZO0jbGFGne929e8yq1LW0LVuGXaoKihZIteOs7W2t+0dAce1ISV7N6t4hOL1pdBa8P43mlpU1XMVAqooAtYAADpiGlgaMoRbWtLaSVMXUjNpb2JyfHs7VqCnVq1eWxgmQJusDadpv5WxBVwkIwk83VfaS08TKUkr6z1TM8MYIxWrXZgpIXWLkCw26nFWWBifSylW+Lg1jUEVU0yTpMpUmzjeRMdAwm8gamOlm0JO19WvlLLJMM/FwV2terXqZjqshSRJIFha56DbHPxxF2rxj0HXywzUW1OV/xGr+COo5zFbWI+SEWj1r/v9/jOLrJ8otSzbbNRzGWIzThn3263fd5/c9TxYlKVPpP8x/WU/wC8XFdlb4KryEtD3iMhmuGuXqMoSWuKmorUXsBdCkKdIkTMnc9mb44CFeKjFO+jZrT03vr07rddtBZuLuxxkYckOQWFNgxEkT2Ju1z7Tjq/RFxdeu46tHazQyj7EblD/I1dQ/LZFZjuGI61CD2EF5ZbHVMG+O2zGtRV5yLLNiXYeKD/ALsch6VO1Sk+XuL3Insz5u8raOVrBqUlQqKAwV2MwCNtIB6b7RvjmpVKVpWvd8S8S4jCd1xcYpaBem6gweaTPscH7bYOahOLe7uPVHOi1x94rh3DylRnLaibAze7s1wAB6w2HTHsqynmxStpXYlynkaea2350sTWyQqU6XZQlQCNQn1f3x9mJcRVdPFVtL0ylq/ER0oZ1GnyLsF5Si6U4qGW1eJa0i0tc+/GWFlCWLg4LR0bOIVYyVFqQxn+GO7lkZQY1LPSpGkt/wAvs+84gpV4xioyXE+TXbp0kk6TbuvL1dmgl1kCmiosA8AeQpvGMaTbjVb3f94ns1ZwS39zIOZ4QxqvVVgGYkjpA5ap3guqZBESRDTEgYkhiYqChJaF/wCzeq9u/RbUzCVFuTkn5tYnZSmyhQxlgpkzPURcgTAtJxJUlF4VuK0Z/wD1PIpqqk93eVycLqqBoKKRpBKsw16dUs8CSSSDpn2scYPEU23nXevYtF7aFp6+hBUpJaP55fPOWtMTzB+Wf+hMK+ihR5JfqZlT9upyrsQ3w7LGmgVjJ9pIsIAE7D2Y1q1RTldIkpxcVZkH4hzqaAmAtWoxsD1qLYMpG7DcY2OG4Kba2xjv4nsaewi4PPilxvvJK5bl0ai798gli1jJHe23iPLHtCefiqT447LbUKkc2jNcTE53KNUWnpYLpGoT9MAaP6O8+7EVOrGnKV1r0c20znBySt53C6VOoJ1kRKhYJPrkyZAgwQIvtjYw0oOTzfkn+girKSir74/qI2c4e+pnVj85rCAxblhCAYkMb3mwMi+IqdaFlFrZa/5r9HnUZzpyu2t9+qwxnFYJS1zq7UgnURcQCesCBOOo9EnF46pm6s3k2oo8v3+iwv8AN3Mq8xlZfUAJgX62YH/pBGPoEoXdzk4ysrEqqLe79+MV72fJHvMn7uPK+4rqWRdCmlth2rwPU2EXsre8/Z4qcotWfnR+4c07386yZnqRanpG5/weT0PTHkU2pJb/AAMpOzi3u8TnCaLKQGPrCPZqPkOkbW8IGM4xcYu5g5JyViO+W5iUxMAC/jdYtPXEdOGdShyLsM5yzakuV9pO4OjisNRkaxF59Y+VuzpHuPtOOIUlRnfcZUGuFjY9c4twupVqpUV1ApiFF57ZIqyRt2ICkbGcc+XJQ+ntEpkKCNuroD2i1xTYHtNdvabnGllH4eXN2otMi/Gw5/0s8qp8OIJIPeJmOybsW3UAncb7R5nFC66atbVz7LbTrI4Vxk3fXfi232W69WzWb/4LQefUm55Qn26hizyTb+5bi7yj9Ibrgr7pdx6Zi4ObKf0rUnLwCVPMp3ESPlF8QRjRym4rCVHJXVtWoko+2jNZ2nURGZalRiNlAS94+hjgqdbCSkk6VvzSLNxmlr6ivC1XZGZ3WzwISY7G4NMQZke4HrjrvRl0XVqKjG2hX033lfjr5qzhHEWqU1BVqrksAQAlhBJNqZ8P146+WctpWqz2EbLB3Op2qKSo7J0SIZx9Drvjk/SOpCMqfCRzte21tW4vMkRbU8121cYzxCtUplQvNeZkjTaIiYp/7jFBSlhZptwt+Z6S1mqsWrSvzIVw2kSrHXUHba3Y8fzMY1a2HTX9q+hfaZ7ThUa9rqQgV6msLFXvRI0kC4En5PaD+ozAviWDwrs1D/Z+Pnl0GD4bVfqH8tRblLFRydAt2BePzDH68eYuth1iZqVP7T05z3ihCpwMWpbFsW4hivUZtJ5qie8QtoNvwY3j9a+JjZwn0bhYuMdP4nu89ZFW4XMd3o5Cwr02AkO7GRbsCxIBPzfQX/divjWwzeml/szacKq1S6kVtCtUqPTDcxIexOm/YfaaY/X54228LCE3GF9Gn1n8yNf+7KUbvbu4mTs0HUAhqjePdtbe1M2/3fGrCphZPTTt+Zk8o1Vql1IayWtyGZnWxgdmem80xF5HunrjbqTw8cPohdZ3zPXbXfkIIRqurpls3cZ3Pu9Pu8x/Zpnra1M72A8z0xr0p4Weunb8zJZqrHVK/Mg4WHdGZmqIS57PYtCoPodd8bGLnh4U6azLqzt6z3sjoRqSlN51ndbFuG85XqoYAqNeJGnaFM/NWuTb8nxsIabwkldwt+Z8fH5uZz4ZPRLqF8JpE0gddQSzW7Fu235GMK9bDqduDvq+09x7ThUcfa37FvI2frVAriKm0T2SL6wfwXQKD79xadnCPCurBxhZ3X2nxcfmxFXVXMld7Hs5TfZf0PTSvy9fYfV+H83i8eRMI9j6WVn1jX39Qp/QxD//AKK+4P4LoZ+rxnTyRhabbinpTWverM8lj60lZvc9W7SK+45Pr6//ALf8PEf1HhNz6WZfWVff1DGZ9A6Txqr5i0x831/q/LG9gMLTwM3UoKzatp0mri60sVFQqalpGf8Ah3Q+vzH20/4eLb6wrcXQV/0Kl5Yf8O6P1+Y+2n/CxisdVUnLfbZuMnhKbSQf8O6H1+Y+2n/Dxl9YVuLoMfoVLyw/4d0fr8x9tP2/VY8jjqsb226dRk8JTdrnV+D2iCDz8xbzp/w8e/WFbyjz6HS8sRT+DigABz8xYRvS6f1WPI46tGKitnEeywlOTbe0cp/B9RUgivmJBkfN/wAPHk8bVnFxep8QhhacZKSND8RqfjNX9Gl/DxqGyQeMejfxlAlXMViobVYUhcAj6vzOI6tKNWDhLUybD150KiqQ1r+Co/4cUPr8x9tP+HjU+rMPu6yy+vMXvXQWvo96KU8o7OlSq5ZdMOVgCZtpUXxPQw1OhfM2mni8dVxVuE2X2by/xsGmVPpP8x/WU/7xcV2VvgqvIS0PeIyuZyLmo7q0EoFTax7Wo3BgwcfPYVYKEYtbW31WLRxd7jmdHylP81v2pjq/Q33tbkj3lflL2YlA3D8wgblsNTdZ27TG4Pe3W9oAO+x7nNktRV3ROqzrM76F+3tY4/0r9ulyS7i+yJ7M+bvKnK5WuhEtqBbU2kxBMah29XYEMbR3rARjnZ1KMtSts6NWq2nV0bS2jCotb8+AJRcltOxcg3jTFSSfOVkW8vaPXKCSzt3TosEpN6N/edp0swuiWLdpJjT1KB57Nx34iI/ZlCVCUtCtr38dtvIeNVEtL87e8S1CqVHLMSoKtOxCEAR+dB8N/C8uJnTWIqZ3zS0fm8COjGfBRtuXYLVKwqXYlARcxBGp4FgDq7nlAPvywLpOrCy08+5cerX51K6mou+r9/4EHK14hW0lV0zqB1QHg3BgainnY+F9bhKO1Xvp5NXdfzqlzamzzr/YTmctVgLqnUzaJOzFaxiQJAjR49cSUalO0nbUlf8Ayh+5hOM7pX2vsf7DzUK5LsrFNRlVkGJBF5BvYGxjEKnSVk1e20kzZ6WhTUqhRQfnBBN4nS6tFtiVEdd9zvjZzqaw7a1Zz64W7f4IrSdRX127xsZbMC4aJYnTIMBmdiASO9BQbwI8N9fPovQ1z8iS36tfGSZtTf50/sJfL1mVoPaIdD2ogulLSxix0gXI8bY3Ks6ao0r6tfRJ3XP/ACQwjNzn0dKQupQzOoaag0zJkA+sbdOzpgdT+3Gkp0M3StP7c+m5M41b6GNig7J2NjzU3iC1SzecAHa+MnOEZet919EdR5mya0ca6wztCvof5S2gk7byLd3u6dX24lwk6PDw0faW/wAdd7GFeNTg5adjPYMt3F/NH7Md2c0O4AMAGADABgAwAYAMAGADABgAwAYAMAGAIHG8i1akURwjalYMylx2WDXUMpMxG4392IMTQjXpSpSehqxlCWbJMqP5AzP4xQ/s7/x8UH9L0Pnl1eBtfTJbhit6MZlmU/GaFgR97P1j/wAx5YtslZOhk6UpQbedbXxchr4io6ySZz7lsz+M0P7M/wDqMXX0l7jV4Fbxl/Q/MFi3xqjcAfezdJ/8x54qcpYKGOcXNtZt9XGb2DxDwyair3D7jsx+NUf7M3+oxWf09Q+Z9Xgbv1rP5UN0PQnMLP8A4ujdi33s3Uz+MYylkCjK3rPVbZ4GKynNfZQ6PQ/MfjVH+zN/qMeL0fop3zn1eB79az+VCKXoXmFUD43RsAPvZun/AOxjOtkOjVqSqOT0tvZt07jGnlKcIKKjqVjr+hmYIj41R/szf6jHtHIlKlNTUndcngKmUpzi4uJ37jsx+NUf7M3+oxF/T1D5n1eBn9az+VDdX0JzBKn43R7LT97N9Er+MflYzjkGjFSWc9Kts3p7uIxllObaeatHhYc+47MfjVH+zN/qMYf09Q+Z9XgZfWs/lQn7jMxM/GqO0fezf6jEv1JS4Lg852vfZutuMPrKefnZuywr7jsx+NUf7M3+oxF/T1D5n1eBn9az+VCU9DMwJ/8AFUbmfvZvAD8Y8sSzyJSnCMHJ+rfdtd9xhHKU4ybtr8LCvuOzH41R/szf6jEX9PUPmfV4Gf1rP5UN5f0IzCLHxuibk/ezesS34x54ynkGjJ3zns3bFbcYxynNK2ajtf0KzDKy/G6NwR97N1EfjGPaWQqNOcZqT0NPZs5hPKc5Rcc1aTa0kgAeAjF4VgrABgAwAYAMAGADABgAwAYAMAGADABgAwAYAMAGADABgAwBjOKcSrrmK4Fd1RXAAApwo5aE3ZCdyTc9ceXBU8S43nUjlVXeR9BDeRG1PaJ89o64XBIyvFsyaaM2ZqSVBMrS3I/m8LghVeO56XHNqBRqhwiWABgy1OCbDoQdX5JlcFm/E8wJjMVJ8Ipfw8Lgq6PH88Sges6ywB7CDofpU+v2iL74XBOzfF80EYpXdnGw00z16gU5tvA8MLgRR4vmyw1V6i9kmNNP8iD83uJIwuAzvGc2qqadd3lgD2UMLBkjTTvsB78LgMlxjNEEvmHBtbRTEe405B8pMeJ3wuBvPcbzikcus7Ag30Ibjbu09p/b5HC4HMhxnMskvmXB1uLrSGzsAPm9wAB7sLgZzPHM6HKrUqMsqNQFOwJGpjKXiTAE7Em2FwS6XFsxpUnMvJA6Uh0/m8LggHj2e1gGq6pzNOoInd1AAyacXE/pCNiQuCybimY/GHmLCKV//bwuCqyvpBn2qU1qVXQFiLIl4Vj61O1wPOxncYXBY5vi2aCEpXdm6DTT8fKnJje2FwRslxnONUIfMOBpBC6KYIuReUN/3A4XA5nuNZtQDTrO51AMNNOwgztT3kAXtfC4E8M4zm2QtVruraojTTAFhETTmDve98LgRmOO50VAEqOyGO0Fpn230QPDygk9JXBJyfFsyaak5l5IBPZpfw8Lgi5rjedBaK76YaGCU7QsgmUI71ri+FwWP8pZj8Yqfo0/4eFwJ4FxXNtXpLVqsVJEjSgDTrsRokEAKbHc4XBvMegMAGADABgAwAYAMAGAPPPSGgXr1wIJFZGhtjFOmYP7ZvBAOMWCvyWRdKmov2NMCmtlG1gsdCCdU9dhgDrZTmUqQmI0tMA7KRbUCOvUYA6uTFKk6gmNMKCSYVVCgX226YAb4lws1KgdXCkBRtMqH1MCPO0eBUdJBAaoZNqYXUZLV1aZZtqYS5a8krMdJwAs8HuzByGLOZB0wHbVErDG4Xcna0TgBb5MwaZOrUlQdosbMUsTOqL+PswAwOE1IPyhU3gKxABIqb6dIY6mQyRJ0XnqBLzuXNQVFEXKG/5JDf4YAMvlqistwEG4BJvBEbARcH2/bgCG2Raoh0lZ1Vk7QBjVVPaEgg7QQRedxgCXksmyNUZm1agBMkmxcyZsvfAgWtgBRygcUCQOwQ1xPqMsD3sD7sAMZLJtSoqjNMPTAuWgBqa7te5BaOkxgBWc4cXqauzBFO/rDluznT+dMbiL74ATRRx8X5hJfWxaf5t7WkWEC1sANtwhxGlzMEEamG5JsVuoBIPnpAwBNpiK1zPyQv49o4Aj5DhrJpBIhTPZY9qxAkAC15gzgCS1LWtVTFyRe4uq4AjpwxgwIcgCIUMwFuX6oMeq/T18AJpZEVFoMfVF/wAoQSAR1h9LCdiMAdy+Uall3VmmEMXLQAgG7XuQW8pjAD2Zyz63ZCvaVRckEFCx6DY6o8r74AsOBowq0AxluZc+0Mev2YIG/wAZAMAGADABgAwAYAMAGAPPOM0qhzeZ0uoHMWxSfwVPrqGMWCm4hmsxTYBYcETqFMwN94JPQC03ZbRJAErJ0avLT5Ve6Pwfl+dgCHm62YmoltItr0HYoxnfxAHv9xAsuTV+tX/l/wD3wBTHM5h6iK2lQKm5Q+cdYI3G+4PSCQLaslYKxFRSQCQOXvA273XAEDJVq9Sp2iqQhg8s3krO5HgD7CMASc9Ur09JDB5aDpp3A8QNV/1YATkOc41F1UsFJU0zYldrsNvZgBviOZzFMwsPaZFM+O3e8P2jAD3D6NXQflF+cqfg/wD8jflYAj183mBV5cSsgczRaCB5+J/9JJjAE7LUquhflF7o/B+X52AIArZhzB0qoqASUPSomki8GZPX1TgCwqJVCkiopIExy9/LvYAqaOZr1KtMN2NL2JSxmm8xcbR+vAFlnTWRCwYMRHZ5fiQD6x2F/dgCHkHrPVYsQhCxBTcT+d5x7QcAOZ3MZhGgQw7N9BvOqRAm40j7elpAd4eKzBiXUEtccvyG0sLYAaqZjMByoggE30G4C6pH7PaR5wA/w+lV5afKL3R+D/8AtgCuzOczBDKQBIIPYPhcztF7bTpPlIFpmxWVHZXViqkhdESQJjvHf2HABwDNVjnKKuOxzGE6CNlaN7X8p/WMeoHqGPQGADABgAwAYAMAGADAHnnpJQL1M4o7xMLeO1yaekyNr4xYIWUyzpVY6jyzMLMx2aYWLSLipN+owA1WyrVKdAKQACC0zty2GwIntFevSemAEpSqqKodiaeiEmCbTckbyImes77kCTxKm5goJMMsatN2Fj7iPbe2AO5oRyQbxUX9hwBVjKZlCArMVM3DSwLa2IOsEaQ2kg+B09BIFz+ESd9DT9qYArKGSrU0GlpdlgibAgGG7RMmTc9YW1sAS87RZxURDBYqCb2U96NJBnTIEEGTOAGKGXzAK6qkxAMaYYDlgm4JGoCqYm0jAHKVBiQdOoa3jtldJFZiWtvIt7o2Y4AdyVGsp+UcsNNx2d9KbQo9bme6MARs1k6rFGQ25aDvREElvO6kbb9bYAmUkcUkFQhnFRJIsD8osQOgjpePE7kBjPZOoxqaZlgdDhyugcvTpjqdfa2i87qMAScwsPlx0DkfZTfAEHK5Wui0wCQQy8ySp1DrfeN77+XUASs2hZ6irZjQgGYuSwF+l8ANVcnWAinUIAX8m7RU3lT63L9wOAHs5QaolRVJUmotwYIA0FoI66ZwBDyuUzEy7d6qrkB5A7hZbidIhgAseJ3wA82Xd6VDltpKnVMkAwjABgO8pYiR4X3AwAjL0qy0mFQyBRg3B7QUDsmJ6NJO5IjyAlZmnU1vpmGVQGkdkgtqMHqQR0O3lgC24Z8/R/P/AO1sEDdYyAYAMAGADABgAwAYAMAZjiHo7WetVqLUphXYMAytIhFW8G91n348sBj7mcx9ZS/Rb9+FgIoei2YVVXm0bADut0/pYWAV/RbMMrLzaNwR3W6/0sLAX9zOY+spfot+/CwGq/onmG0/K0uywbut0BH0vPCwHfuZzH1lL9Fv34WAg+i2Y1BubRsCO63UqfpeWFgL+5nMfWUv0W/fhYCF9FswCTzaN49Vun9LCwF/czmPrKX6LfvwsBvL+imYUEc2ke0zd1vWYt9LzwsBbejOY+so/ot/mwsDlL0XzAUDm0bADut0/pYWByt6LZggDm0bMp7reqwb6XlhYC/uZzH1lL9Fv34WA1W9E8wzIebS7DE91ryrL9LzwsB37mcx9ZS/Rb9+FgND0TzGvXzaXd0xpbxJ+l54WA79zOY+spfot+/CwEU/RbMAt8rRuZ7reAH0vLCwF/c1mPrKX6LfvwsBvL+imYVVXm0jAjut/mwsDtf0WzDKy82jcEd1uoj6WFgL+5rMfWUv0W/fhYD+Q9HqyVabtUplVaSArSbEWk+eFgafHoDABgAwAYAMAGADABgAwAYAMAGADABgAwAYAMAGADABgAwAYAMAGADABgAwAYAMAGADABgAwAYAMAGAD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eg;base64,/9j/4AAQSkZJRgABAQAAAQABAAD/2wCEAAkGBxQSEhUUExMVFRUXGRsYGBgYGBkZHRgYGh4eGhwaGhodICggGholGx0aIjEiJSksLi4uHR8zODMsNygtLisBCgoKDg0OGxAQGzQkICQsLDQsLCwtLCwsLCwsLCwsLCwsLCwsNCwsLCwsLCwsLCwsLCwsLCwsLCwsLCwsLCwsLP/AABEIAMIBAwMBEQACEQEDEQH/xAAbAAACAwEBAQAAAAAAAAAAAAAABAIDBQYBB//EAEwQAAEDAgMEBAoGBQwCAwEBAAECAxEAIQQSMQUTQVEGImFxFSMyUoGRobHR4RQzQmOiwTRTYnLwBxZDc3SCkpOys9LTJKODw/GUVP/EABsBAAIDAQEBAAAAAAAAAAAAAAABAgMEBQYH/8QAQhEAAQICBQYKCAYCAwEBAAAAAQACAxEEEiExUQUTQWGh0RQVIjJScZGx0uFCU4GSosHi8AYjMzRicrLxQ4LCY3P/2gAMAwEAAhEDEQA/APs+Pxm6AOWZMax+VWwoWcMprBT6dwVodVnM4y+RSXhv7v8AF8qv4Jr2ea5fH59X8X0o8N/d/i+VHBNezzRx+fV/F9KPDf3f4vlRwTXs80cfn1fxfSjw393+L5UcE17PNHH59X8X0o8N/d/i+VHBNezzRx+fV/F9KPDf3f4vlRwTXs80cfn1fxfSjw393+L5UcE17PNHH59X8X0o8N/d/i+VHBNezzRx+fV/F9KPDf3f4vlRwTXs80cfn1fxfSjw393+L5UcE17PNHH59X8X0o8N/d/i+VHBNezzRx+fV/F9KPDf3f4vlRwTXs80cfn1fxfSjw393+L5UcE17PNHH59X8X0o8N/d/i+VHBNezzRx+fV/F9KPDf3f4vlRwTXs80cfn1fxfSjw393+L5UcE17PNHH59X8X0o8N/d/i+VHBNezzRx+fV/F9KPDf3f4vlRwTXs80cfn1fxfSjw393+L5UcE17PNHH59X8X0o8N/d/i+VHBNezzRx+fV/F9KPDf3f4vlRwTXs80cfn1fxfSjw393+L5UcE17PNHH59X8X0o8N/d/i+VHBNezzRx+fV/F9KPDf3f4vlRwTXs80cfn1fxfSjw393+L5UcE17PNHH59X8X0o8N/d/i+VHBNezzRx+fV/F9KPDf3f4vlRwTXs80cfn1fxfSjw393+L5UcE17PNHH59X8X0o8N/d/i+VHBNezzRx+fV/F9KPDf3f4vlRwTXs80cfn1fxfSrMLtXOsJyRPHNP5VB9HqtJmr6Llkx4rYdSU9M9XUtOsy7iy9veSnv/KtVF5xXBy9+mzr+Sxq2rzK+bdHto7UxWDOLTi2EgZzkWyADknVYNgY1isrXRCytNdykQqHCj5ksOi0HHUuh2L0xbXgWMS/4tTspCEpUoqWlRSQ2hMqIJE8YkSatbFFUE6VijUF7Y7oTLQ3SbJC+03LRw/SXDLZcfDhyMzvZSsKbIuQpBGYH0VLONlNUuokVrxDItN1okfbcs3afShpaU/R8UlGXENNLUW1LBKwTuxAso89ARBvUXRBZI6ZK6FQ3tJzjJ8kkWgXafLSn9sdKcNhl7t1w58ucpQhbhSjzlZAcqe+pOitaZFVQaHGitrNFl1pAtwE1Zj+kmGZYTiFOgtLgIKQVZyrQJAuTY24QZoc9oE1GHRYr4hhgWi/UsPZ/So4jGPobchlGF3kKbIUh0Kg5kkZrD7J7OYqsRJkywWuJQxDgtc4coulfeNWhaGD6RtNYJl/EYgLzwAtKFDeqJMBDYGaeyKnXAaCSqH0V747ocNspaJizrNy09j7YZxSSplU5VZVApUlSVDgpKgCD6Kk1wcJhUxoD4Jk8fPauR6cY/H4QocbxLe7dfSyhBZBKAsEyVT1oy+2qYhe0i28ro0GHRowLXMMw0kmd8lvNY9WCanH4lLi1rhvI0QVSBCEtokqMyZHOrK1UcorIYQjv/IbIAWzO2ZVmG6Rsvof3KlBxpBKkLQpCk2JSSlYBijOAgy0KLqK+G5tcWE3ggjtCxOjfTxlbOGGIWreOwlTgbUGt6dEZwMoVEW4cYvUWRgQJrVScnPa95hiwaJ2yxletPZu13FbQxrK1DdMoZUmwGXOmVEq5d9NryXuBuEu5URYDRR4b2i1xM/YbFdgul2EdcS2hwyskNqU24lDhGoQtSQlR7jfhNSERpMlF9CjMaXEXX2gkdYvC2nnUoSVKISlIJUSYAAuSSdABUyZWlZWtLjIXrF2Z0uwmIcS226cywSjMhaA4E65FKSAqOyoNitcZBaotBjQ2lzhYL7QZdcrlhbF6UrxW0ltpfKGGyEoa+jql2WyVFbiky1lUJAtNh31siVn32dS1x6G2DRQ4tm43msLLdAF+2S0On+1n8OjDDDrS2p3EIZKlJCgAsKvB5GDUoriJS0lU5Pgw4hfnBMBpPYpYRvGthxbuNaeSltZCUNJSQqJSZk2tpS5YBJOhJ5o7i1rYZBJF5nYpbH6TJTgMPiMU4Ap0JFkkla1EgJQhIJJPICpCIA0FyUaiE0h8OELBsGslPYTpLhnG3nErIDAJeCkLStsAFXWQQFaAxa8GNKYiNImqn0SK1zWkc660SPtuSrXTfAqW2gPiXAMpKVhJKgFBJWRlCoIsTImDe1LOsnKasOT6QGl1W6+6fYmNkdKsLinVNMu5lpGaClScyfOSVAZhcXFNsRrjIKEahxoLQ94s9iqxHTLBoWpCnT1V7ta8iy2hfmqdCcgNxN7cYpZ1s71JtBjuaCBeJgTEyMZXpjanSXDYdwtuuZVhsO5cqiSkq3YywDmJVbKL8dKbojWmRUIVEixW1miyctF8p9yzNq9N2E4BeMYWHBJQjqr+sicqxEoteTA0vcVB0YBlYK+Dk+IaQIMQS0m67VinP52YcNNOFS5dkIQGnCtRT5WVvLmgc4jS9xU842U1VwKKXuaBdeZiQndbOS0NkbWaxKCtleZIUUqkFJSpOqVJUAUqHIipNcHCYVMaC+C6q8S3LX2Z9ajvPuNVxv0ytOTP3bOs9xXSVzV7ZZe3vJT3/lWqi84rg5e/TZ1/JY1bV5lfLf5PehGFxGBQvENLKypcgrcQCAq3VBFZYMFrmAld/KOUI0KkFsMiVmgHQtLplgRh8TgngXWcKyhxsrYQFFgkWOUoXCVDqkhPzlEFVwNw1KihxDEhRGWOeSDJx520XX3pQ4dDmF2m+ycW7vWQnevBCQ9lSYLaEoQrqjqyRfhxqJHJcRO1WhzmxoMN9USNwnZM6TMi1NbeweXZ2zUIQQEvYQkAaWlRPpkk1KILGSxCqo750iMXH0XqbW0UbP2hjl4oLCcRulMrCFrDgSkpLYygwoG0GPdQHBjnVtKDCdSaPDEKXJnMTAlbfasLD7PdwuG2biH2lpaZxDrjjQSVFpDplClJFxlieYzc7VWAWBhdontWp0VkaJGhsIm4AA4yvHt+7FsYTFB/aOLebQsNrwPUUpBTvIMZgCAewSASBOkVOcy4jBZnszdHhscbQ+22clnYZBZZ2NinELLDAdDsJUotlaYSspAmARrFoHMUrqjjcArnERH0iE08pxErb5G5dv0a2g3iVPvNMZEKUkB4pKVYgJSOtBSFZUzlBM8dLirmEOmQPNcukwnQg1jnTInZfVtuvlbeVj/AMqbZUzhMoJjGNEwJgZV37qjG9HrWjJZAfEn0D8ld092m4wvC9ZTTClr3z6Gw4toBPVCZSrLmJImDp6yK4gjQMUqBCbEa+ybrJNJkDjhOXWsfY5zY3FrSX1oVghkW8CFOAEiQClJAnQEDnoRUBe7qWmNZBhgyBD7QNCx8RiN5spjZiWXRi1FsbstqAQM+felUZchGpBkSZ41EmbAzStDW1KW6lFwqW2zvslKV81uY/Z7ruK2whsHM5h2ko4Zjuz1QTa+npplpJiS1dyzQ4rGQqO51wcZ6rVnbN3OIRhMOXdoOOtqaKmMjaBhlNjylKUymEJuLKkg86BJ0hM2bNiuiV4RiRJMAIPKmTWn/wBjaepdv04wDj+AxDTU7xSOqBqqCFFI/eAI9NWxmlzCAuVQIjYdIY590/vsXJ4rHox3g5jCoWHGHmnHQW1oGHQ0nrJUSAAeAA1juqsurltXQug2E6jiK+KRJwIFoNYm4re6LIIx+0yQQC4zBjXxfDnVsO93WslKIzEHqPekf5WG0qZwmdBW2MU2XAAVeLAVmsL6TUI+ieKtySSHxKpkapl12SUNiYrZ4TiG8Eytta2llUtupBCUmLrtPWPrpAsqkNGhOMylFzHRnAgEaRp6lhKwq0YbZGIUXm2mUOJdW0nMtrOmArKUq6siCcpjvIqBEqjjdJaw9rokeGJEuIkCbDI9Y71oIYbdZ2jiGV4t7NhVt714ISl3qEjIkNoUSnSSOPGpSBa4iapLnMfBhvDRJwMhOYt02kWqvbeBnZOy0buRvcNmTl5pVnkdsmZ50njks6x3KUCJKlx3T0Ol22Le2oyTtnCqAP6O6CqNLmJPrqwj832LJCcOBPH8guN2Y0lvCKwWJdxwflaFYVptBDmZZIUhSmTKSDOYr59lUNAq1DOeC6cUudGz8MNq2GsSbLNIDr9Ul1OFwGTbLAIUoN7PCQpcE5g4U3UBGfKTMczV4H5vsXPfEnQna4lw6u5YxwbisBtlCUKKji3lJSAZICkGQOIgHSqnNJhuAx3LUIjRSaOSfQHcU30g2jhsQ3hMQl7FMZUrSjFNNKKEGwU26mM1yLWg3vrUnuaZOBI1qqjwo0Nz4Za1102k2nAjQtv+T/HYh1t7fLLqEuQy8posl1ESTkIFp49/KrIRJFqy5QhwmObUEjK0TnI9a7TZn1qO8+40Rv0yo5M/ds6z3FdJXNXtkhtdhS0pCRMHs/OtFHe1pM1yMr0aLHY0QxOR1Ya1l+DnfM9qfjWrPw8VweK6X0No3o8HO+Z7U/GjPw8UcV0vobRvR4Od8z2p+NGfh4o4rpfQ2jejwc75ntT8aM/DxRxXS+htG9Hg53zPan40Z+Hijiul9DaN6PBzvme1Pxoz8PFHFdL6G0b0eDnfM9qfjRn4eKOK6X0No3o8HO+Z7U/GjPw8UcV0vobRvR4Od8z2p+NGfh4o4rpfQ2jejwc75ntT8aM/DxRxXS+htG9Hg53zPan40Z+Hijiul9DaN6PBzvme1Pxoz8PFHFdL6G0b0eDnfM9qfjRn4eKOK6X0No3o8HO+Z7U/GjPw8UcV0vobRvR4Od8z2p+NGfh4o4rpfQ2jejwc75ntT8aM/DxRxXS+htG9Hg53zPan40Z+Hijiul9DaN6PBzvme1Pxoz8PFHFdL6G0b0eDnfM9qfjRn4eKOK6X0No3o8HO+Z7U/GjPw8UcV0vobRvR4Od8z2p+NGfh4o4rpfQ2jejwc75ntT8aM/DxRxXS+htG9Hg53zPan40Z+Hijiul9DaN6PBzvme1Pxoz8PFHFdL6G0b0eDnfM9qfjRn4eKOK6X0No3o8HO+Z7U/GjPw8UcV0vobRvR4Od8z2p+NGfh4o4rpfQ2jejwc75ntT8aM/DxRxXS+htG9Hg53zPan40Z+Hijiul9DaN6PBzvme1Pxoz8PFHFdL6G0b1fgMC4lxJKYA7RyPbVcWKwsIBWugZPpMOkMe9kgNYwOtblYV6peTQhVpfBWpF5SEk2tCpAjn5JpysmlNWA0k1VhcQHE5gCBJF44EjhbhTIkkCjF4kNoUtUwkSY1igCZkgmStJpJqjEY1CFtoUes4SEDnlSVH0QPaKYaSCUiZK+aSapaxQUtbYBlASTIsc3LnTlZNKdquBpJqjZ+NS82lxE5VTEiDYkaeim5paZFIGdqliX8icxBOlhEkkgACSBMmgCZkglWk0k1Q7jEpcQ2ZzLCiOXVuZ9HuNMCYmlPQr5pJqjD4xK1LQJlsgKkcxIj+PypkSE0p2yU8TiAhClqmEgkwJMCgCZkgmQmoYXFpcCimeqopM8xf3EGgiSAZrzHY1LQlUwc2gnyUlZ9iTQBNBMkxNJNLLxyQ4G4VmMcLXCiO8dU6T76dWyaU0zNJNLYTHpcJCZkAG4jUkd8yk27qZbJIGatffCE5jMSBYTqQPzoAtkmVDA41DyAtsykkgHnlUUn2g0y0gyKQM7lXtDaKWRKgo2KrCbApSf9QPdJ4UNaSgmSbmoppPwmjehrrZiVDS0pSlZv3KHqPKpVTKaVYTknCdeyoppfA41LoJSCB1bmL5khQ0PIjWmWySBmpYrFJbTmVMSB3ZjAnsk0ATMkTXuExIcQlaZhQm+o7D20ESMkAzE1dSTS+MxGQA5c0mPXxoQl/CP7Pt+VCFIbQ08W4ZEylOYTMRPPTs9tCFbhXQYCW1JFzdOUCDHrOtCEwpIIgiRyoQvaELwihC9oQvAkTMXOtCF7QheJSBYCKEIIoQvaELwpEzFxxoQvaELwJF7a69vChCCKEICQNB/BoQhSQdRNCF7QhRU2CQSASNDGlCFKhCiEAaAUIXsUIQBQheKQDqAe+hClQhRyCZgTz/AI9FCFKhC8SkDQRQhcy70pIUpO58lRTdWuU6+TXSZQA4A1tnmsxpEjKSY2Xt4uuJbDQSIMQqwgSBEVCPQ82wurT9nmpQ41Yykt+sCvWF0iwo3a8ylkKXmsrKUjJlgEmwsTaNe+RwrCSlDeWOrBK4TFbyeqRHGUm/Kxmmoq3FYdKlNkrWgwAShYTKQomOcTE3uARSQm9lYFtLhUh51ZGfqqXmCc6go2ibEQOydaELXoQsdOPdzlPUgKicirje5IBzROXjz4RQhWp2vYeJenlkNtePo/8A2hC06EIoQlApxSlgKQAlQAlJJ8lJ1zDieVCFPI756P8AAr/nQhGR3z0f4Ff86EJfH4hxpBWSFgRIQ0pSoJAkDPeJnuBoQs0bfVaUOAmLbhVjeR9ZwjuMiJoQtdkuKSFBSACAbtqBve4z2NCFPI756P8AAr/nQhGR3z0f4Ff86EJPHYp1spEpVIWYCDPUGaAM9ydKEJXw0uJyOd24VPp8ZY/DtEiFBW31D7Ln/wDOrmQft8Im/MRNCFsYF5SgrNFiIhJTYpSq4JMG9CEzQhFCEUIRQhFCEUIRQhFCEUIXyjHKSnEuEqUOuqesMpurh6a7kJoEnTN2NizPjEtLJDrlbo0+xdB0Z/SEdyvcaKb+ifZ3qqBzwu3rhrcsDpPtDIhORYCt4EmwOoJjQ8q5OWI8WBBDoZlbqwOK20GGyI8hwnZ81hI2s4QCFggiR1U6H0V5k5WpoMi/YNy6oodHImG96fG3d2GkuPJQVIKriLgm8xlAgHlVlLyhT5NMJx5onYNJOiU8Fy40JjYhEvuQWgcY5wVxHLSb8OVc+HlunF4BiHsG5RMNuC3a+kLGuQ+kqDsFlsziICkqRI8eQSpOUwcsGfbNaBDhFkw63CXckSVvfTHrD6OdBfOjW0g35z6qjm4fS2FCeYUSlJUMqiBImYPETxvVTpAmSanSQuM6YbUdZUvdrKfI0gXMDjbTnXmcoU2PDpmbY6Ql8l16NAhugViLfNObJx7qkKKlkkFI4cjNcmNlSlijVxEM6wGi6RSpUCG1zQBoPyWdg9tvKDIzqlTjiVSW9EyYsIPVg9W+nbVcTKlMaX/mGwCVmPnjZsWOo3BO7X2wprJ11CRwEz1o07K72S6VHjUVr3umZnvWqBChyNYLP/nKuYJdGv2Z042n+PRW/OROkrszB6Kmz0gWpWUKcBjUi3Hj6O6gxIg0piDBJ5qU2rt19D7yQ45lSmQBBvPCxuPTrpz2ViszYTMNC8x+28QlhtQeXJQok9WTe32Y9la4IDmma8j+IKTFgUmGyE6QIt7VUnbWI+juLLpK0pSUqISIJ14WrHlVxgwA5lhmFx4WUaS5sQ1zYWy9pWdszpPi1OsJL6iFBJV5N7wfXI4+ua8+2mx63OPOkpMyhSS+ReecBt6lq7Q21iA6hIeWAVKmBNhw0sK+h8Hhcnkr0piOttXYdG3lLZzKMkqMn1VzqYxrIkmiVi0QXEtmVhdOtuOYZ1lKHcmcG0TJkAcDGvtrzuU48aGRmjKy275ri5ZpNIguGZMrLbvmsBXSbFQYeM9yfhXHGUqT09g3LgjK9Mna/YNyY2j0lxCX3UJeMJIgZRawMEkQTefSK0UqnUljyA6z2LVTMpUuHEIa+Q9n+1LZ/SHEqcALpIyrJsnghRHDmBUaPlCkOfJztBwwKhRcqUp75OfodoGgE4JRnpTiikHfk21yp+FUuyjSgZVu7cik07KNHiFkRxBwsV/848VuVq3xkONAHKDYhwqEAcYFXMyhSDCca1sxhg7craPlCmRYbpP5Ux0RZVcTabJWWzVQ6TYr9cfUn4VRxlSunsG5ZH5VpzHFrnkEX2DcrcT0kxQDPjrqbKj1RchxaZmI0AFaItPpAY0h141YuHyWyJTqbmGxWOMgBM8m8ucBZ7NGCq/nLiv1x9SfhWfjOk9PYNyxDK9Mna/YNyZxO0zv3U5mrLIAyImZOspvavpsGoQBO2Q0nevZxIcQCtKzGQWn0fxCziEjqRCvsIBmLaAHnxqFMYBCJHecVGC6b12grjLYub6XbOzNQhGYqczqB61wmAYVYaAVyMsse+E0Mx0dRW6gFrXungsFjZ7oSAUHuAAgcrV5R9BpBNjCuy2NDAvWg/stS0t+KSohEdZCFQcyuKr6H21ZSaNSOQGg80TkSNJXJjvaYjjr+QWhhmHIGZJnjpz7K5oydSBEBDDKYVdcSXRV9QWJc2HRvozIjeEZchz5t8L540y5hFK2anNtW61a2HS+FDOWyjjrm48bDXLw50CabqkrJzT1NVooQuB6dqAUsnkj3jXsrx2VQTT7MB3Lu0P9t94p7Yo6iv3k+41xI/7P/uO4qNN5zeo/JKYRoublfVIQtwqmQeITAFiZym/C9ZojhDrtxAlsn9hYr1obQdSMgUJME+VFgb2jtHrFe1/D0BsSgtJxPerIcRzSQEpv24nLbnnHwrt8Ch4lWZ9+I7PNe71HmH/F8qOBQ8Snnomrs81i9IMKC4+u5kFOW+no19Xr0qJsMkmibZ6lVtRUYZs6kNq5Xv22rZR+aV4b8TidMhD+PzVaT/4rx/YR/FqwZb/bDrC4MEciKNbf8lnbCQCphXHqieyR8K8mCc9L+Sg0kUgN0Vh3rU2kRv2wR9pcGeIB1HG1fV9LfvQvaHSu86KfUf3lVy6f+r7AtUDmLn/5Q9nOOuMltvPlSrgkwZBGumnCvM5UgxYjhUBNmia4eWoUSI9tQG7QufGyH4+rV7K4vAKT0D2LzpoNI6BU9s7IfOIcWhqQSLwmSIHHWtFJo8R0Q2FbqXRYr4juSZJjZmzHQ5JbIGVftQoCqqPRYrXzLdB7iqaLQ47Yky3Q7/ErMZ2PiQQC2cvcn8jUXUSIRzTNKNRqRE5TgSdZJ708rZLxYcTuzJcbMGNAHJ17xU4dGiiE4VdI7nKyj0ekwobi0EGs2UjI3PF460ph9k4i+Zs+z8jVT6HE9FqzxKDGJmGlM7S2XiClnI2okNkHydd4s8ew1c6ixC1gLbh/6ctD6JGMOG0tN22s7ftVDGysR9ppQ9V/UaodQ4uhqzOoEYGxpWpi9mub9xYamVqgwkGJN514n1mvqMJ0MAGych9969u90QzbMyw0fdgWt0dwq04hJKSBCvcahTIjTCIBwSgtIeuyrjLYuR6c407hWVtSyhwDKk3PVmRA17NdOYrjZcYDCZMy5V56it+T3EOdITs+YWFh3cwnKpNyIUINjE9x1rxb21TKc+pdxrphOv4xTQw4DK1oCJU4DASOvqIg3jiPKnhB0UuE2IG8oA1RIY8o6/uXZx49kV3X8gtdPWSk3E5TB1Ghg9tciHyYoGtVm0Lp6+uLAsP6A5vJlyN7mjMnIBmmwzTpeCDcDTiIWgMIv9cr1D85/iaEKxllQMlwq7IAHxoQmKELl+k3R53EqUUKSkHLBJP2SDw7q4FOyZGjUnOtlKWk6uorpwKXDZBqGc/PrTOztjuISoEpkkHU8AeztrmxcgUl0DNgtnWBvOBGCVIpbIhBE7F5s7YS2kZMwVcmb8STF5586zRvw5TIjq02j2nwrMIzQobT6Pl3ISEEpESSbXm1tNPUOVeqyPRH0OiiFEvmbtaYitnakP5n/sN/4lV1KwTzrEw10ccSkJTkAAgCTYeqisExHYvMZ0cdWpR6kE6En22rMWEmamyksDQCldp9E3nWwgFAsoHrK4mbQJrRCcGtIK81lqhRaXSGRYMpNGnr6ioNdEXgytuWzmCQOsqOqbzIrLlKG6kwakO+elcpmRaSGPBIm6UrToM8FRg+hb6FIMtAJIMAnQHh1a4LMkUgPDiRfidyrh5CpQiB7iL53ncmMZ0TfW4lYLcJUo+UZuCPN7a93w2FZfYvSGC61dPsLBKZayLiZJsZ1rDSorYj6zVfCaWtkVyX8pLhS4zlbUvqqmOEXHAzKsojkSeFKCvOZdY10RlZwFhv690z2DSsF1EgjmCKvXlhIWqjbLh+mOjIqJHWkxdI4RHCNa8FlBozzzPSbF0ae0V3Gem7Sr9lJl0diXP9tYrPRef7HdxVNCP5h/q7/ErMwBUUAqQUE3yk5iPTVcWQcQDPXcqY1UPIaZjGUk1iSU4V4hJWd4z1RIOjukAmtECRhEEy5Qt9jlqo4DoJBMuU20/1eoAVjWBXY1MJw1p8Wb34uudnvitUU8hn9f8A05dfMsiwWuc8Nk26y3lPxcDqsDr7QAqSmfZWWclymmRWxiD/AOS91FDrK6x0IB4cjJPoE19dgOMgJaBb7B596+hxYbQK1YTndpF/y2mS1OjqJxKI81Y9Y+VQpv6J+9KhA567oVxFuWB0zQgspzqyJC5nLm4GuPllrXQmhxlbhPQVvoBIeZDR81y7GBSmIfty3eteYc2jOvfsO9dYGING0LYOHbWlrxkEo6vU1GYmfkadLZCFScS5o0HE61y45JiOs+5BOMYdCAOtyk5dTpXPbCo7nj83T0TvVczgm1dJWApSetKTB6vo/KvpdcKoUZ5XqekbJnyrJKvJ4DX30Vwg0Z4UUdJ2CJGeP3aK4T4K9eq6TMBJUc0AgHq8SCR7BRXCXBnzkj+cjP7fq+dFcJ8FiLxfSdgZQSrrjMm2ov8AA0VwkKM8qQ6SMyB1rkDTiTA486K4QaK8Caj/ADnYkjrSkwerxorhAorypDpIzfyrJKj1eAIB94orhBozwoo6TsESMxB/Z+dFcJ8FevV9JmAAo54KinyeIAPuIorhLgz5yQekrP7fq+dGcCfBIi8X0nYCgmVSUhQGXgoBQ9horhIUZ5U2+kTJUlIzSohItxPporhBozwJlVN9KWFTBWYserRXCfBXqSukzASpRKgEgE9XgTHvqTTWMgstMcKJDzkS6crLb1WnpbhyJBXf9mrc05cc5eogst7Fz/SvEM4otLDpQIWkS2VSZAPdepsBbMLm5SpEGk1IgdISOg/JY7eDaRJ39o/VEacdatmcFyHsgPsznwnepbY2c0rEOHf5VSCRuiYgDjxrz0bJESM9zw4SJ1rZSxBzjqz9hV+z8K2lf109VwRkI+wqePKTWcZFiQJxHOEgD3FU0SFBznJiTsd6J6JWQ3s1g3GI/wDUR7JtXMIhC9+wpOEEXxNh3p9eHY+juAvwneNSd2bWcgRPG9+EVKHDh5t0n6Ro1OU4UKFmXSiek3QcHJdjBsgfpE//ABkfnVLocEnn7Cs74dHJ/U+Eq7aWFYUliX48WQnxZM+MXfW3EVocyGGM5ejA9Jy1PhwhDZy/RwPSd9+xQRhWUgeP/wDWr41mMOCT+psKyZqATPOfCVo4nDN/SHCHusFqzDJpJNvnX1KEXVRIaBpXtXymbVrdHggYhMLkwoxlItF71XTHOzRmNqlBAr3rs64y2LkemoeLKpUhPjRuyAVdTJcKEakzfhI1i/Gy7UzLJifK6tBW/J1au6WHzWG28DpPqI94rxZYReu6DNaDyXEttbtQHi4EpJAVKrmEEkelMRxmr6YWHN1x6I06JnWO47Fxo9kV0sfkFqAZgO8HQjQg6G9cmFyYg61WblyWIWtOIdlUoK1Wyqka8QmNfjPCvqpvWhk5BPYdIOY3+rWPXHDnakE36OtIbPJCcqlFRtfKRwE8APKzH00JtTGLbO5XlVBLiLxmtlUDaDwkjtigXKLhyvZuQh0K0n1Ee8UlZNQ2ilSS1lVADaQeqToozokySNLiDzmpKps5nrV2GIUpOvlp4EaEHjSF6m61pWaC4l9wqcBQVqhO7MgZlHUJvYgTPAdssqDZ4rRCSpt0pMEsqAJBMElMHL2EaRSCb9H3oKpwaVAHMoKv1SAU9XtB4zNCmJqeNQQ02UmPGrJsTIyoEaHsPDSJFGhQPOPs+ajhsxQMxkkGSAR74OlIqYnK1V49CxiEEL8XumgU5CTORNwoDjxBPAaXmRVbQe/vKfwaJda7HEn20hepROYepZeDKwqCoESSeqQez7IA4Wk6ambCYnNNY1B3D5SYUUJAPLri+hvflV1H564X4jlwOZ6Te/2LPwoVl6xB5QIty0HGeFb183iVZ8lS2mlSWmMio6zhMpKplaTwBOkjhrPCKj6RW6bXQGVh0tMvv7GlQQkqbhRuUwSAReLwNaksDiGuJbcpbaLgxThChlzCRkUTEJkAga63k68IqDJyXRplQxHAi3rG/wC/amtnwpYImyXOY/o1jjVNN/bxP6nuWeiTbFlqd/iVz+AK9FqCrcEFN5J4jkQPRXgotW9ol7ZquPUvaJe0H7xT+IQr6K8UqhRcZgxMQHeEH3fGroJGaNYWVh3OV9HLcyQ4TFZvc/qS2FWSOsZPYkgRw17KzPABsWSIADZd1gq7aaVBOGhUANqnqkz41zsPvrrwotFFHlGZNxHJIMpcp2sdx9i2xC0wmTHo4y9N2teCFAaxI5jQ1xrlhbNrlsYtZGIdlVitUAJM+UYvFx2/wfrkGsAJmyS+hRTDIkBatXo63OJRf7Kx6x8qhTR+UfvSowOeF3QriLasHpktIaSVIC+uLElN4MGRXHy05rYTawnbrwOC30AEvMjKz561zjJbSOqykDsUv415V1JhuvhjtdvXYENwudsG5abLiFpZ8SlQWg3zaCSY1lQmPXUqdGhw6s2Cxo0uxOtcmMCYjre7AJ5T6Uwco1A1PEgc+2ufCjQXPAEIdrt6rIMr1zOI3anXAcOiyic2ZXWJJkwDYyK+kk2rQ1pIFvcr2H0DMndJjdLMZlaCBFzpfWgIeDYJ9yXwriIzbhKSq5GZR7rhV7UlINOPcrXcQgtL8SlWVxFsyhfKozraKehRINa/Rq1KLam0jqtIA7Cv/lSmp1Tj3LzFvNr3UsIUFtgyVKsOsQNb0yq2gmdunUrWsQhKkeLSOskDrK4kDnSF6k4ENNvcl1lpS1ywiyjfMoyZNyAq1MlDWki/uV6MQgJcTuknxSjGZQkApEXNhfWgJOBst7lVhltgSGUJnkpV+RkKvSmpBpx7lLFYlBbTLKVDerTGdVjkRe6tbxFPQoyNY24Ya14lTSZIZQLXMr0186lNTqnHuRjHG1ODMwgy22rMVHzBAjNoJiaZVbASL8cMSmMJiEBxobtIlaQOsq1+F6BenEBDTbo1JTDlvXcISRIHWUbf4rX4UpqVU49ysfxKN28CylUISSnMoT1xrKraTNXQOcuJ+ITUok3W2j7stSTL7cDxCRNyM67E386t0jivn7o0Kf6Y7Xb1ZisQ2ptk/R0q6zg8tXVAUEk+VJmogGZtWt8WG2CzkAX2Tdq196rcxTaUk7lEAeevh/eqUjisYiwnH9IW63b1dtF5v6Q5OHSSPtZl3kDgDa1RYDK9a6ZGhiI4FgNuLt8lPBYlG8A3SRKXPtL4NqJ49kemoxWV2FrjYbO1QokSGYlkMCx2l3ROtZzAZIB+jNg/vrMfirn8TUaWntVTqSwWZsdrt6vfxTQYc8QggLakZ16kOQfKtEe2uflChQKJCFRs5nSTgcFohRIeZcc2Bym6XYO1pZvENAADDoA5ZnP+VcExoZNrB2nesrqRCJmYY7Xb1bjcU0pLE4ZCgWzHXXYbxz9q9xNaYkVjWs5OjE9J2ta4saGxjOQObi7pO1qtWMaA/R0cB5bnd51ZhFhk/pjtO9ZWxoTj+kO129auJUjfOSwmQtRCsyrkkgmyraV9ThNJaLdAw3L2rzabO9aGwMSn6QgBCQcqzOZXAcie2q6YCIRme7FSgyrXLtQa4y2LkOm+zUbkgyoOOgkEmJykagEjh6q42XIjmwWEWSPyK35PYC909I+YXObMTlTAEDvV7ilMfxxrx8czdMnu+RK7UMSC2HsIkhg5ZKECLqGiyQDCDIkaTHMaROmRCAwTvZq16wuTHH5ruv5BarYJjMADI0M6GdSB7q5MMgRBLFVm5cpilhDzpCPKcOYwuZFtAjkBx519UJtWhlgHsTaEWcNx4pYt2gembUAhN+jrWfs9OQZEpAA1uePIZAPQNLUFNolYr9o4ZK8OtKhIU4jiRfKsTIBIoCi9oLpHDcqdmQE5QIj97j3pT/HfQVJqhtvAoUtklMlLaQkyoRdaRokg2UdeBNopzVYaCT1p3BA5kBQAgpiFFWhHMClpVjgapSWJhLy1hInOu8qvZKTbIeCRx50KIGlPhvM28FAXaUkiSRBKeMT7KAm8XfegrP2ezkJypABiZWqwGkAoF4N734mgoaJXJnamGSpluRMPKULkQrKgTYH22o0JEco+z5qrZ0BGQCAOHW0PapI56UFSbYJLzbWFSXQSmTu2hMq8kITaySNT7AeFnNQDfn3laOAEuNTYhxJsZ484FIXqUTmHqKxcHh0oczdYTmtK1AqJEm6er6DHqo0IAkZrSxTYLL3alHscSRwPHsNXUfnrh/iU1aETrCx8AjLMACbm5PdqkT+VbwF86jPDpTPdvKZ2mwN1hzE5VOEXI1Uk8AajLlFas4eDsE762GOsheSFJ7x2/mB7qmueTVNiNs4dH0pxZmcyVWnVIGsC/Aan0cYMFi6NMiuzrmg4jRp9qc2eBvAeSXP9tVN1yz0N35nsd/iVibPYDZGVMSI8pUATPmAW4D4mmBJEWLXbyj3b1oY5AOGdtMraBH913kDXEy7ZBYf5fIqUB35LtTm9z1m4NMAiIEniTeb6gWryUQzM1RFMzPd8imtpdRLBAnxRF50Drh4JNaInKYyeH/p2taovLhw5n0dXTdiQqkkK5xPEEaX41kILVjALStXGpAxLiiP6RVwVXJt5OWNIGtq+twoYAa77ukvocSM4tLNHnPvWz0cQDiUfurHrHypU0fkn2d6rgc9d0BXDW5c10u2nDXinCFJcyGAT1spMdvP0VyMsuiQ4TS0yt6tBW6gBrnuBwWGztNaxKXCRcTJ1Fj7a8o6mUppkXldkQoRFgCbTtzIlguOlIU3mVKZ883UNND6vXfTI1K5ObceaNOs6OxciM1oiGz7ktDHYpYQYJvA9Zg+yufQqdSX0hgLzKYVbmiVy5bo9sbCrw2GK20KcWy0VSTJUpsKJN9Tc19ypdIjtjxA02Bzuyclzm3BR2xs/DspbcYSlC0vNjMgmQCqCNewiqTHjPhxGxDZUdf1TVsK2I3rCu2fthTiSUurVBgm45/CvLma6zWsOhXvbScDThzrEOISCIJuk+ySKJmSiWNrXaNyGdpqWnMlwkXuCeBg+0GlMqwMYdCqxW2lJLCS6oFbaTljyioqGo0vH8GpGaqa1s7RpTCce4FI66rrQNeBUJ9k0gTNTexoabEqjbhLq0b5U51AC48kmQOcfxqKCSk1rLpJnwktIdJcUAllSidYhSbxrYTQCUPY0SsVGD2spYIDqipNlaggyRBHoPqpTKk1rDoVj+1FhCJdUnM8tA4z1UW9c3pzMlCq2sbMPmpuY9wAnOqwJ1pTKszbcFTitsLDyG96uS02csE3UgXkaXB9VMkqtjW3Sx7ymsNjnN60M6us4kG/CaATNOIxoabEhgttKWVJD5UQoiNIixHbcGiZTDWElXv7ScCHvGKTCEEHWCpwDTuq+jNL31VxfxATDok2WGYusSWE2y4tIIeUqwvpW+JAMMycF4GJSqSx0i8j2qeM2y6lplRdWJU7MCZCTN+XVSapkJrY6PHMJknGdunWB3leYjajwSo7xUgHjxqdRuCwtplIJHLK92ltxacU43vlABQSBBgEpBAntnjzqDA2S3UyLSQ9xa4y69HUmMHtJ0uJG8UZDnHk2o++KbmiSpolLjueZvNzv8Ss/Zu3HHEyHlqNptl1FrduvpphrToVcakUmG6RcR7Zq/E7ZdQy6ouqGVxkTr5QckAdtqi5jSbQr4NIjvgnlEmsNOp+5DG1nFCQ6o8Ce3+L+mjMw+iOxZH0uktNryl9pbecR9Gl5Sd42TGpUQ4scOyK81lZ0RkYiHYA0XWDSt0SPSM20tJsbaZ/yduUXNsPgfWr1A15kCuKKVGPpFYmU2kEyrlab+1V795G9VZZAEERc8eNfUIObIAN8hoXuokKKBX0W6VpbCxyziUpKlEZFnXkLVGmMaIRkPuahBcS61dsDXHWxc70vwIU1CEoBUuVSUJkwb9YQTxrj5aaXQmyNztJA0HEjvW/J5Ae7qwn8iuZw+CdTbxZE/rWudzAAvxryz6KXaR7zfm9dcRJaD2HctlWzSpDcZOq2R5TR4mwKkqtpoaKXBfyLRzR6bRpP8xP7tXKjOGcd14HAak0+wS2Zy6T5SdRf31jolEiNpDCC3nD02Y/2VTnCSxujLCTg8MSkGcOzM3mG0xX22mvcKTEAPpO7yuc24KHSdqW2wIBLzQuQPtczbidaphklkT+j+5WwrIjesJbD4BwG6kR/Ws3PoA4Rxrzsl1w7r7DuTLuCVulZSiStB+sbGiVcTI5U5WKJcK3swOrUlsLgXEyCW8vDxrPPkI1pSUg77kdyu2hgFnd5CizYE7xoaE859Y9tOSi11/XgdynhsEqUSpJhSTJcamxngfcKUrVJzhVN/YdyWe2c5vFGUAZjB3jMgEk8RPE2mmkHfcjuTjWDMOXRJbIHjG+Kk9pigBDnCY68DuSeE2etOpQLAQHGYt3RpoKUkw4D/R3JjE4FRaTlKJ3iifGNeagWJkTbvpysUawrH2aDr1KDeDXEKKP8xo+uCB7KUlMPGvsO5G0cA4VjKURkb/pWhcISOIPaZpkKDXWdug49SYwGEVvGpKDCkn6xs3kcjf0CgC1N7hUPVgdyz28C6kyA0eAl5oQOyB/EClJOtbdsO5MuYJRadjdhZSnR1q0LSdSY56ir6PY9cP8AEPLoctYvsHaZd6zcLs1aZktXv9azrHYRW8xC68navARILnSkW++3xlM43Zyy00ElAguT41kanhMg8arBtK0uguzMOZHpek3EaawVCMAspIWW7/fMn8x7qlMfYWR1HdObS332eJMbTwCziFqlvLMgF1kXgCYJkH01FhsWumQXGK6RHvNH/r5KzA4I5wSW7JXHjWjqhQ87tpuNirokB4iXi53pt6J/ksvD7MdREbqOW+YHuA7++nP7koug1ryPeb83rQXgFblzKW5K2z9a1wDnGSJv/EUpif3qU4cB2ZcCW85vpNwf/L5pTD4B0G5bj+uZ11NhHGnNVPo5IsLffb4ymMd0dxDqGdy2FJCCCUrbIneLOt5seFebyrRYsWkVmNmJD7vC3igUiLDY5rZ2G4g+k7SHSUG+i+LjrMnh9pB7eyuQcm0mfJZ3b1Sck0sOm1m0b01jcC5vnFAojOqAXWRxP94d019MhuAaLDcNB3L1r5zInt81p9HMId+gqyTlUOq4hRuLxBk+qq6Y4GEb9Gg7k4Ik9dsBXGWxcp01K1tBOQWeAEkwU5ZKuHMiOyuLl0hsBpnp+RW/J0y9w1fMLBZUSkEjKSASJmDymvFuABIBXdF1qYC1pRh1pZ3mVrgqDJzwAJiOFxxrXTgw1WudKbRos5x+/YuJG/UP3oC1NonqHvHvFczJ/wC5Z1hQfzVj9FMSo4XDJ3aoDDXWtBhCL3i1/ZX3mnQ25+Ia3pOs9pXLabAqukeIUptsFBT45q5ngpPZxk+o1U1gbDiEGfId3FWwT+Y3rCXwLcA9UJnkSZ15mvMldiHPSFY4JadET4xAj+4o86NCi+dazDchgQnSI4UirG3WhQxqJQySjNDSTaQZk8qkVTMjRNXz1kf1iP8AUDSF6ufzSqSnxqzk1UrrT2mgqDCZ3K5Fy4InxKrc5Ui3soCcTR96FThG8uYZct51meE37AKE2TtmF7iBmZAyhXjnLTGiECf4509Cg4msZCd3zR5LekQnTWIGlRVouXuNR10HJmhtm+kdRNSKpaThP/ZV+GPjWe11HxpNvVkXmFJ4ax8iJJuNIt8KEmk1pEK5Z6r4/Yb/ANyrqPzlw/xIAaGQTK0LOYEWCYHfW0E4L5/GZDkXB8zo6la6MzDUpm7v+sfx6KVsytLmtzUObpX/AH2y9hVGIPi1Wi0ejSpgzCxOY0PAaZpza6P/ACFnLJCtZ5pA91VtJlct1KYwxXTfL7/0e1GAV41Halw/+tfxqTrlTRmBsVwBnY7/ABKTZTliERMDXl/BoBOCi+FDIP5l0/vuTAu08CJ8Yzb+64aHX/epTgAZgzMuULfY9VMiLBMDv4zemCZ3KiMxgbWD5nCWhdn0avhMP4reCHJvoCpU+us0TnL2uSbKI3/t/kV0eEeUpMqQUGSIJB9Nqgukvm2OTD7isknOq89p/Ku9DJDRZoWB15tWh0fV/wCSjh4tw8+Aqumn8o/ekKUDnrv06CuKtqzdvbJ+koCCrKAZ8kKmxEQe+sNOoZpTA0OlIzx+YWijR8ySZTmspnoeE6OAcyGwJ74Nch34ec6+Ls+pbhlMD0Nvkm19HEkNgqByCPISQbk8ZI14GnGyA6JKUWUhK467ecMVjiUis8ulercTskBtXWEBJgZY0FuNUUf8LlkZr89cQebr/soGPZcuc6L/AKFhf7Oz/tpr6TTv3MT+zu8rG3mhedIGN4llExmxDImJiVcuNVwhNsQfwd3KbXVXA60430EQPtoPGSyn8jXBqa1u4UOj99iZd6JZkFBd1UFTkB0BGhJHGiog0oEzlt8lFnocEiziRzhsCe+DRm9aYpgHo7fJeYvoaHCgl0dRITG7SZgk8TNFRRFKGH32KWH6IJQQQtIgg2biYMj7VFTWmaWJSq7fJVnoWM6l70GSVXaTYkzIMzNFTWgUoD0fvsTA6K2UN75SSnyNJIPnX0ozaDS5ys2+SoZ6FpRo4mee7APrBozetMUsD0dvkp4nogFoCC7ooqndg3ISNCT5vtoqJGlCc5bevUot9DUp0cSOFmwPcqjN60xSwPR2+SMX0MS4oKUtJhKUwWwbJSE8TxiaKmtRFKHR+59StwfRMNqSUrSAlQVAbyzBngaKmtM0oEEVfvsSiegiJJK0KJ5tJ+NFTWjhQ6P32JlzolKFo3o64AnJpCgrQnsqcMVDNYcpt4ZAzQ5NoM77uzvSbPQMJ0dTPPdAH2KrRntS8478PvdfF2HxK3FdCQtCEb6MhUfqwZzGdCTFLO2zkreI3VGtzl09B09TlBPQYAEB1InWG49yqee1Kg/h1xvjfD9S9x/QVLrqnFOpObgWknhGszURFkLloi5Fe9xcIsp6j4vkrcH0MDZEOgABQADcDrJKfO7aZizEpKELILmPrmLOwi7EEdLWk2v5PEDVxKjzLKbeo089qSOQohujS9h8Sac6Fy2pBe8pSTO7H2QoRBUfO9lLO23JsyCWsLc5pB5uAI6WtUt9AkiPGJkcd0J/1U89qUD+H3n/AJth8S6DZ+xm0MoaWlDmWbqQOJKtDMa1U50zNduhUY0aAIU5ynbdeSU7hsKhsQ2hKAeCUhPuqK1LmX+hYW4pZdBzEmC0kxJnWZroNpwAAq7fJZzAJ0pzZXRkMuBecEAKEBGXyhB0NRjUwRGVQ2Xt8k2QS105roBWFXooQihCKEKnGfVr/dPuqcPnjrQVxXRf9Cwv9nZ/20126d+5if2d3lVN5oVu0/Kw/wDaWf8AVUIN0T+ju5M6F21cRWJLFB+SWygiwCVCwEGTIvMxQhVOnFZzl3OSbTmmI1iec+7toQoKOL4bjXkrS3b3+yhCk/8ASj5O5SOr5yjMdbladKEKycRm0ayx+1IVl77jP7PaIS2bGcmPWrWZIJ5BNpi/K9hCvKsTaA15InyrKtoJ0meNu3QiFUhWL0IZ4X63O9p1+PZFCFY8cTlSUBoKynOFSRmtoQZjX1R20IQ8cVPVDJHV1zSNMx1v9qBbhQhAXiso6rOabiVXEJ0PAzmHoGk2EKM4u31J0myhF78b2j+BcQrFDEc2xCeAN1ZDzOme/cBcyYEKCDispnclQKYjMARBzTyMxpp26UIUSrFjgyTI52FgePef/wAgiFJZxWUQGQYObyvKm0dmXnxoQoq+ljLBZJywqQqCqTcX0yxbnQhe4leKTmKEtqAkpF8xHAXUBPeR38aEKSPpRmd0LGCMx6141Nxpy9HAQoI+lkkndDgACTxFySOUiLa0IVmH+kgJz7onNCokSm1x+15R5aDtoQoLXiwBCWSrrecBoMvGZnNNuHChC8c+lkGNyNOCjFh2883soQjNi+TGv7Vh67mI5R20IWkwVFIzABUDMAZAPGDymhCnQhFCEUIRQhU4z6tf7p91Th88daCuK6L/AKFhf7Oz/tprt079zE/s7vKqbzQr9qMLUEFvLnQ4hwBZIScipgkAkeqq4D2NJD5yIIsvtCZTPhnHfqcL/mu/9VV8FonSd7rfEnWcjwzjv1OF/wA13/qo4LROk73W+JFZyPDOO/U4X/Nd/wCqjgtE6Tvdb4kVnJc9JsUDBRgweRedBsYsC3cTaRVnAKORMF/ujxJVivT0mxOuXA6x9evWJj6vWJNLgFHxf7o8SKxXiuk+KAkpwQHMvuAWJBvu+YNMUCjkyBf7o8SKxR/OjE3tgba+Pc75+r07aOL4H8/dHiRWKkekeLGqMGO950A9xLUH0UuA0Y3F/ut8SKxUT0oxI+zgv89z/rp8XwMX+6PEiuV6vpLiwCS3hIBg+Ne1E/ddh9VIUGjEyBd2N8SKxUR0oxUTkwkc9492/dfsn+CKfF9HnKbuxur+WtFcr3+dGJ5YEd77g10/o6OL4H8/dHiRXK9/nLiuKMGO950T3S1f0UuAUfF/ut8SKxQnpNiiAQnBQdDv3IPp3faPXQaBRwZTf7o8SK5Xh6UYnlgR3vuD/wCunxfA/n7o8SK5Xg6VYnzcH6XnR28WuynxfAxf7rfEiuVNPSXFEkBOCJGsPuW7/F9o9Y51E0GjgTJf7o8SKxQnpJizojBHuecPbwb5UGg0YXl/ujxIrFeI6TYozCcEY5POH/6+2maBRxeX+6PEiuV6npLiiQAnBEnQB9y/d4ukaDRwJkv90eJFYqH86cTywP8Anud36vT58qfF8D+fujxIrlTPSTFATlwUa/XuaGD+r5EesUuA0fF/ujxIrFWo25jSJDWEI/rXf+qoGiUQWFzvdb4kVnL3wzjv1OF/zXf+qjgtE6Tvdb4k6zkeGcd+pwv+a7/1UcFonSd7rfEis5A2zjv1OE/zXf8Aqo4LROk73W+JFZy2+j+0DiMO08pISpaZKQZAMxYkCaw0uCIMZ0MGYBUmmYmtCs6aKEIoQqcZ9Wv90+6pw+eOtBXFdF/0LC/2dn/bTXbp37mJ/Z3eVU3mhR6RvrQ0ndrKFKcbRmASSApUGAoFMxzFVQi1oe9zZ1WuMjOUwNUirIba7w3EpFvDYkiTjXh2bvDf9VcvjtvqG9r/ABLpjJzOkdm5DjOICFqGMfUUqAgIwvFJP6ruqQyy2U8w3tf41A0BodKsbtWrUp/RMR//ALnv8vDf9VR47b6hva/xKfFrOkdm5LrwLstxinTnSFk7rCGCZP6m9wL1YcuS/wCFvvRPGoNyew+kdm5STsxxOUfS3IzJA8VheJi0s63oGXi4/ot96J403ZOY0TrHZuXgwDxKknFOgJJAlrCGRJvG550jl2R/Rb70Txobk5h9I7Ny9OznetOKcJCFKHisJwKRF2dDmNNuXbD+S33onjSdk9gIFY7NyBs55Vzi3JP3WFOml9z2Co8fSsEFvvRPGpcWsPpHZuUF7OdCUkYp0kKU39XhYAASf1PMxU+PTKeZbbrieNR4vZWIrGyWGmepWrwD0GcY7GplrC+s+JqsZd/+DfeieNT4tZ0js3KKsE9mCRi3YKUr+rwuqkhRtueZNSdlyR/Rb2xPGoMyexw5x04YnUpN7MczoScW5ClhP1WF48vE6025dJMsy33onjREyexrSax2blS1gHlXOJdBB4tYThHJr0eilx9L/hb70TxqXFrOkdm5WfQXQF/+W6ciQQA3hR5SgnTc9nspjLkwTmW9sTxqLsnsBArHZuXjezXSAfpTnON1hbE//DS4+PqW+9E8akMmsPpHZuVatmuAIKcS6c6lA+LwkDKYmCz36VM5eMh+S3tieNQGT2FxEzs3Kbmz3UJJ+luWE/VYW8aX3PZVfH0/+FvvRPGrDk1g9I7Nysd2c8lxSRinQE6Hd4XkOAZ7TUnZckZZlvbE8agzJ7HAGsdm5DWzXc4H0t2VZtGsKDZKlfqeYpDLtazMt96J40Pycxo5x0YblVhcC8pM/SnU303WE4cbM9poOXv/AIt96J41IZNYfSOzcheznEpURiXCUlA+qwgsoK18T+yKlx8SJ5lvvRPGonJ7A6VY3atWpWJ2c9Y/S3Rb9Vhbdn1NQ4+/+LfeieNT4tZ0js3L04d8Jby4x6FDgjCwIUpIgbnSBQ7LQvMBvbE8ag2gMJPKN+rAal65h30iTjnuH9HhuJj9VURltvqG9r/EpnJzB6R2blY7g8QFrT9NfhJIByYYzcj9TTdlpoMsw3tf41FmT2uANY7NyVxTuIZU0fpbi8zrSSlSGAClbqEK8lsK0VqDWug5QZS4hhGC1vJcZgvnMNJF7iNGCqpNDbCZWDjowx6l2vQn9BY/d/M1DKX7p/X8liZzVzmNxeJW9icuL3SGlx1tAFGABCSda3Q4cBsOHWh1i4aP9qklxJtSD2Nx+ExDCsVioYU9kUSUBJAN5JAsRMcbGrC2hxoL80zlAT0z71H8wOEzYuyY6WYVbjjQdRnRlgZ0eNCmkvBTXWlacitew8BNcZ1GitaHEWHUbLSLbLLQtNYL3B9IcPiWxu3UZ1sh3dFSd4lC0BYzIBJByqTPeOYqRo8SG/lCwOlO2UwZWH2JTBC5/ov+hYX+zs/7aa6tO/cxP7O7yoN5oVXSgeLb/r2v9VUD9KL/APm/uV8D9VvWEjglZCYzKKgkdYq0T1RYNgDt9FeSNq7rRL78k9jmAWlzeXEHnolQ0yqB9INNp5Pt3pPby/Ye8KOz0hKct7E6kq1vqQJ1qBKsaJWKjamGSCySnMUtogyoRkUTwSRe47iRxqwnuVIbaevcmsG4XCmQEwtMXMyCCRBSOFREg4Kx0y0rPXhEpxBWEnNnUR1lQSoqvGSB5R0PHtNMm8KDWyIK0VM50O5hEtLSQDwJTxidJ0HHjQw3/elSiCcp4/IpHBYYJVnQiLZYK1RqDoUzPbSJskU2tkZhMbVwiVNIm/jioQYIOVI1CSRx9etMHkj2/JRc2bz7Pmo7PZAQQBCVSbqJ1sRcCBb31FxU2NkFVtXCjehZzTumkmCRICRyQeKjx7eFWF3y7gqmt09f+RWnhBmW0TYhaT7e0dtQZzx1qyKJwz1HuWLhcIEuZkpM5lKErMTGU2yWsfTxmKK1iQbylqutAtvSAQpsJI/vX4dvKm02H70oeLR96Ck9mZUykCMyiqOsRKrn7IAFRdapMErFLa+ESptoGTBciLaqChcJPEJ5aa3MznyQqy2bj7FJoFTeWITlyg5jNrCxSKgTbNWgEiSr2th0/SFLgyFBUhSxJhIiAkiOqOPyscbSqWNsBWjhIUpKhwC/9ChF+33VBl/b3KyIJt9o71lbGaS0AgAgQAJJNkzA8gAcaHGaGCSexbQLLuYSlRQCL8ljgCdOzhTaeT7R80nt5XsPeEts1CUlQEgmJEqItN5KQJ+VRcVJokV7tfCpKGcycxShUHl11G3VI4D21OtYOr5lV1bT1/IK9sZkAG2kXJ0jWQDNuNVztVoEwlseAh9autZxZAlUSqQbBBkcdTB9FWONpH3eqoYk1p1DuUNuJsyfv8OPW+18K6WQ/wB0f6RP8HKmnj8k+zvC7DoT+gsfu/ma6GUv3T+v5LjM5q4jaeJxjGIxoZw75LqxkcQhUJCTMjqkKBFq6kIUaJChZx45ItBPmsri8OdIFIMtYvEfRW3WMShTbxWp4ocIUlZlQWBlVaxkK4XBqUY0dgiOY9pBAk0S0YX9yGVyQCD1p7AdH3m8rQlSM+GJG7Wk52WkMIJcykJSMgUsDMLhIOprlRKdWNarbbp6TiTZLXIdq0hq1OivQ8spS6tZhtEhtQXIc3CWc4JUEgFANt3IJIzEAVJ9NMUylIk7K1aV079crLkBslb0X/QsL/Z2f9tNbad+5if2d3lRbzQodJFEIaIMHftQeXWqEATESfQd3KxnPb1qGy9rl1EpeK+0SPRyn5VyKrcF0GyKtxO0HA04Q4sEOISCIV5STaJ5kUVRgkQJqWG2mXEBaXFFJ7SPYaKrcFIAKjFbaKN1ndUkFpK1WtfNckaXHdYcxJVbgoCWlNnGrBT11XWka81CfZNFVuCm4CSpZ2itS3BvVGFG2mUZlpjtug+qgNbgk0BTd2itIdOdQCWVrJ1iCmCBqTrakWtGhDgLFTgNrlwHK8Vkam41mPZUqrcEwAV5jtrLQ2kl1SZeWgWzTCEmLXgEE0qrcFEgTPs+av8ACKikqS4oiDeTwmfaKKrcFOQVGM20UOpSt8glptWSCTdIk27fzoqtwVbZafu1N4fHqK2oWohS08dQb+qKC0YKTgKqQwu2TOVTyiSerYi2g7LnnRVbgixNPbSWlLxzqGVCDOsEriw5nSgtbgk4CYVez9rF1AUh1ShoTcXgG44ag+mnVbgpAAqOM2stLbai6oCXVKgZiUIUAdNIkDnf1RqtwUZCZV2JxzgQo51TFr8eHZrUqrcFOQUMVtZQxDiC6oAKCQmCBmKQoAK4mL+mkGtwUGyTLOMXvEjOq4Xx5IUffFBa3BNwElm7M20XP6dSswBAIKSBE34XEGOVAa3BAkmcZtZTbTqlOKSEraTOsFeYaaxcTy1oqtwScAD94hebP2qXEyl1SoME3F4CtO4inVbgpAAhVY/bZSMOC8pCnEqItOaFKMSPtZRYamOMVGq3BQsn96ky5tBeUKS4og5YIOoUR8alVbgpyEpoex6y+sB5UZlwmD9kwb95FINbgotAkFnbfxazuUlSiC/hyRPJ9qPfW/JzQIxs9B/+DlVSQAzs7wuv6E/oLH7v5mqspfun9fyWRnNW5WFSRQhFCFXiUkoUBqUkD1VJhk4EoXBbGTiWcOy0rAYkqbabQSFYaJSkJMS8LSK79JNHiRnvEZsiSbn6TPoKoTAlJG1MPiXw2gYJ9EOtqKlqw8AJMnyXVH2Gq2ugQ2vOdaZtcJCtOZGtoCmwmsJjSmsNsN8GSlU8pbv3kAHUmuPWC3iKzFXO7GeyKCUHMVpOqRoCOMjlwpTCRiNnOaqw2x8QJBb6vA5kT3QABzp1gnnW4r3F7DfIQlKDAQlJui5STYhQVSrBIRG4r3CbFxEjOk2Uk6oMZSDNgkzRWCDFaReq3di4nOopQYKifKbE9p6k6RxorBAitxTI2O9C+oQS2U6puSUnU9x1FBIQYjLLUthuj76ZOVQJMqjddbQXISCbCKdYJiIzFXYjYz+QBCDOdSvKSIlKRxCtYPClWCWcbO9Ra2E8ExlJBEQd3A7soFOsFLOsxRi9hvqWmEnKEoEy3qEBJsUk+2lWCiIjcVdhNjOhTcpJCVpMnJoO6OHZTLgh0RlWU0rh9gvgklvjMS2ZPM2BnjrRWCedZimHNiulDgyXUlKdUXhU8ZGk6ikSEjEZMWqnDbCfTqlXdLcewA06wTEVmKli9hvFCEpRMFZN0WkyNQeEi1KYmlnGzNqFbCeIIIUqRF9367AXp1gpZ1mK8xuwnlPKWEEAkHMC1Nh2pJ58eJpAhRERsr1fhtjOhQJSTGa5KJulSYtHMUFwQYjJXpXDbCxAupKrcJbNtInKDp206wTEVmKuf2I8W1gIIUpSDqj7IVe8jiOFKsEjEZO9VYTYL6RcKPEjxUT/AHUpp1gmIrMVLGbCfIbCUGAkg3b4qUY6wVwNKYSERttqn4EeiClRuDJKOBnhAp1gpZ1mKg/sN8vOKCSkKUTILUm9plM+3hSBCi2I2QtSe2Ng4goQpLS3FIdaXALYUpKXULVElKZhJ5VuoEWGyLy3SBa4TM9LSBcCbzgq472uZIW3d66ronhltYRlDiShaU9ZJIJBkmCQSPUaop8RsSkPcwzBN6ytEgtesikihCKEIoQihCKEIoQihCKEIoQihCKEIoQihCKEIoQihCKEIoQihCKEIoQihCKEIoQihCKEIoQihCKEIoQihCK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://www.ptable.com/Images/periodic%20tab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AutoShape 13" descr="http://www.joshshalek.com/wp-content/uploads/2010/06/periodic-table-of-elem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AutoShape 15" descr="data:image/jpeg;base64,/9j/4AAQSkZJRgABAQAAAQABAAD/2wCEAAkGBhQSERUUExQVFRQWGBoYFxgYGRwcGBocHSIZFxocGBgbHSYfGRkkGRwdHy8hJScpLCwsGiAxNTAqNSYrLCoBCQoKDgwOGg8PGi8kHyQsKSwpMiosLCwyLCwsLCkpLCwpKSksLCksLCwwKi0pLCwsLCwsLCwsLCwsLDQqLCosLP/AABEIALYBFQMBIgACEQEDEQH/xAAbAAADAQEBAQEAAAAAAAAAAAAABAUDBgIBB//EAEwQAAEDAwIDBAUGDAUCBAcAAAECAxEABCESMQUTQQYUIlEjMmFxgRUzQlSRoSQ0Q1JTc5KTsbLR0xZicpTSY9Szw/DxgoOio8HC4f/EABcBAQEBAQAAAAAAAAAAAAAAAAABAgP/xAAnEQADAQABBAIBAwUAAAAAAAAAARECEgMhMWEiQVEycaETQoHh8P/aAAwDAQACEQMRAD8A/caKxu7xDSStxaW0CJUtQSkSYEkmMkxSH+K7P61b/vm/+VAVaKRs+O27qtDT7LioJ0ocSpUCJMAkxkfbT1AFFFFAFFZt3CVEhKkkjcAgke/yr2pYG5igPtFFeUOA7EH3fb/DNAeqKxcvEJMKWkHyKgD9la6ht1oD7RXwKB2/9dK+0AUV4S8kp1BQKfMER9te6AKKydu0JIClpSTsCQCfga0CgdqA+0UUUAUUUUAUUUUAUUUUAUUUUAUUUUAUUUve8QaZSFOuIbSTAK1BIJyYlRGYBx7KAYoqV/iuz+tW/wC+b/5UzZcZYeJS0804oCSELSogeZCScUA5RRRQEzj3qN/r2f5018ve0LTTvKWTrPJgYzzVlpMZ6KEn2bTtR2hUAhskwOezk/601q6hhSipRQSeXJ1fo1FxHXosk0AmbbReoOonWl5UEk6cWyYEkwPDMCBJPvNuol5xBoXbBLiAOW9kqEbs+2n/AJZY/TNftp/rQDlFZW92hyShaVgb6SD/AArWgOCR2RuG2VutkJuAp/lpShCVaXHipUuBQ1qLXqgqSAoiYIBTq1wu+UhOpTp0pGlKikZ5wPjTzF6iGdiVExE+IV3FFAcGza8QgaxclPo+cA41zFOaX+YphWqEs8wsnSSnAPhHiCs+F8JvmktJUh4IShoBLLjSSHEtWiJcJMKbCkvAjxdfCfBH6BRQHN9p+CqcdadbZQ4tCXsnlg6uWQ2NSwY8cQYIG5FcwnhPEZ1lNwVpTcJYUHGwUlxNkW+ZqdWS1zkOkglWB6sEJr9LooDhbXhl8i5TGtLPOcWAnQUwu5uHHOZ6ZPrMqRHhWROAlQMu8ZsrtdwsJ5vLUCElK0JaDRaUFJKZCudz8hUYGnxABQrraKA4PjfZd429u22hfgs3mSErSAFqSzp1AqAOUKzkTp99e3eH8QS+gJW7yUuHQZSsxzCTzSXkakcogCQsgBWArST3NFAcjxfhLh4hzuU4tvlMJBQm2UJQt9SgrnHWnC05R5nqKm2nCeINuBKdaWxzCkJ0FEKU8pQWecIUSpJB0KIlMEQsV+gUUBwa+EcSS2otuvFzZOtxCk5tlaiRtPetMeR2hM19a4dxApB1vgJ1qQCpKTOu3KUrl5wrTpD3rLOFQY8Nd3RQHDcJ4beM3LYCXyyHHtQUtOiFO3CtermEqlCmzpKCcCFI8c9zRRQBUi5s3S/qElONKtUBPnKes+X9cUri6Q2JWtKAdtRA/jWHyyx+ma/bT/WgMFtXUmFtRJjBnT9H4+fur4tm6IHjbBgzgwTmIxtEffvTHywx+ma/bT/Wj5ZY/TNftp/rQC5Yuv0je+cY+GK8rt7rMOI9k4O/+jy3+MR0a+WGP0zX7af60fLLH6Zr9tP9aATFvd4lxv2/d/k9n3nbEe2mrrUNSmtMiQJmJMj1fKPs99M/LDH6Zr9tP9aPlhj9M1+2n+tAYFm5J9dAH2/Z4cffiPaT54nPMtJ35xmP1L80z8ssfpmv20/1qfxLibSnbXS62YeJwtJ/JP8AtoB1XGmgopKoUCQR1EAHaZgyAMZJFTeG2+i5QdesLbecBExClsQACpXQeeTJ3Jp9+3t1ghSkGVFXr9TGd/YKXZ0C7aS2QQm3cGDMeNnetvjOx01wnxtLVFFFYOZK7RNhTbYIBBfZkESD409KY+TmNuU3iPoJ67dKx496jf69n+dNOqYBMyekjpjI6VjT1/aVT7Oeb4GlF8kqS2pK0vKSnTISByRidvcMTJ6wH7d20WJCWhtGpATOqdMagJmDt5VrdfjjH6t7+LFYp7KsiPWxA+jsJwRpgzOVettmq79HXprptPm36gv2b4cph55C1JWrQ2oqCdM6l3Ch4QTEAhPuAFbds+Cu3dm4wy8bdxRRDgKgUwpKjlJByARv1pm3/G3v1TP8z9acaU2GVF5YbbxKiQAMiMnGTAqdRvOW8qudvr+TGM8tLP5I6ezjiWLUKulJVbtaHHM+k+b1qKirEpQrJmNU7ilm+zr50OuX5kICSpOE6lAA6TqjRzoUARJEJMiKa41wy2eYaU5cKS0ltekoWAFpUghRiDqhuTjoTg0h/h+z5aFd6d5YVKRrTklaDBGiT4yjB2GgCAExcttJszpRtDbHZ+7K0nvyi3AMpGVZkATI0gbKkkzBkVX4TbKYaIef5pSZK1eGBCZmSesqycao2AqM92atlhCu8uphhCAQ6EnRAQlZkSCdp81HzpNfZ2xU5yRdKC1EgoS4gkqU0GIV4SZ0N4Cus+6tEO3oqbw5TTKC2HgrSpU6lpkFSidJiNidOc7SSa0HHWCEKDzZS56pCgQcLXMjAGlCzJx4TQD1FfAZyK+0BBZ4S8G7oIflxxKg2ZPo1EL0ncxBI2H0awT2cupB78uApBjR0SIKfW2JzJ3+lqrLgHCLZvvnKuNfMJ5sKSC3851AxurJ/Npdzs3aJKEm7dGs6EAOp3UFuIAhOMAlHQacZJmvpZ6Pwx49++/2cuj0n0sLDU89vPl3/ZSc7PP6WAm8cBbSAskTzVZJUqVYlWYzAEbUons0+NI7+sqVy5JElYbU4pelOuAFBwAwMBIyREYW/ZezU2HRculv0bhl0BMaTp1YEBQXqg7k+0g+x2RtUz+ErkJCAOY2AgNhGydMAgBMiI2kEYqHUu8C4YthvlrdLsQEkgggBKUxueoJ+MZOTSrw08lU6SDBgwQYPkY617oAooooCRxFhK7q3CkpUND2FAH9F51oy3bLWUJbRqE7tgDwmDBiDBNF3+Nsf6Hv/Kra24WhDinBOpWry+kQo7AE5A3JjpFazxjpl8qoROAcBS284hxKHFBprxFIJyu5OSRk/wDt0p26sGn23G2kpQoggLDcDBg6V6Y8xImN80xb/jj36lj+a4pq2sggkhSiMwknwpk6jAjz85jYQKKR0O3sQuB2TTTDynUtnluL1q5YM6QJMQT7aeVwlh1aFISjS2o6gBAVKcAxhSfEFZnYR1o4WwFouEqmC+5tv0p+zsUtAhEgKUVR5E9B5DyHSnx4+x8r6IPZphhFhZlTSCVW7MANhSj6NJOAJ/8AXtrHj3BUkLfToLJZSlKAkaZK0q1xG+nE+Rp7szaBdhZGVJUm3ZhSYnLaQRkEEfDoPKmOPMhNmtKRhKUgD2ApA+6jk9jvfRtdW9u3p1NI8RgANgkmCeg8gajXHAQi5bUoIUhdx4U6R4Rybid8bwIAjwg7kmujuLRKykqE6DIB2mCnb3Gk+LfO2v68/wDgv1HIoVWui1/b2ygttPLbWlSQToA0mObkx6pQk523FK8F4fyrhsSlRLLp1J6jWzGeuZVGw1EDAFVbvgTTiipWqSSZB80hG2xEAHPX40u1bBu6aSnYMO+XVbROwA3NafGdjtpdPiuNv2WaKKKwciR2mt0uNIQtIUlTzIIOQRzE7ivKuyVnGLdkH/QN/dW3H/Ub/Xs/zprd2ylRUFRJn/6dI+O/21z6mtZSeVTWUn5cOVseyLabhpL7LCiW3DhCQMJtQdkj8pzD7ldNhUvOylqpEMs24WSkjwpMpCk6twd0yJ9vSm1o03VuCZIafz8Wanf4ZW0kFCgspToCR4fCSlRE6xjma1bjdIzGXLUTh16fTxqrWp+PZ67J8M5DjqShKFFtpSgkJGSp+J0AJJCYEwJjYU72vVbi0X3vVyJRq06p9ZOmNOfWivvC2yl9aVGVBi3BMzJBeByd81Qv7Bt9BbdQlaDEpUJBggjHvANdOz8nPOnjaeX4flHNXSOHqYtQ4FFrknkSHfUUG286c6jrQkTmTAzWPduFSBKZbJIAW5AVJWYExJOpUfSlRzk11CeFshLaeWjS1HLGkQiIjT5RA28h5Vn8g22fQM5mfRpzIKTOOoJHuJFP2M6bbbZy9weFrKkOJ0hKCwoq1gaGSgaQoGVAa0kxOB4oinC3w0BLspAS6lCTqcjmIJfSInJklUkZB6iKuK4HbmZYZMzMoTmSFHp1UAfeBWnyUzEcpqNWuNCY1Rp1RHracTvGKEOWcTwlTileBROt1ShzFJypC1lRykSpQgdSSB1FM8N4Pw+4Ki2gqUkKSZUswkcy3x4iNJCVAeyDirh4Hbxp5LUeWhMdBtHsH2Dyra3sGmzKG0IMRKUgYJKiMDbUSfeSaA3bQEgAbAQJJJx7Tk16r5NE0ByXCvk/RfaCrR4hdatYEHmBUdY9f1awdZ4SlRJKQoL1HxO4UnSk6hOPnEpIO5IG4iunY4KwjmBLTYDvzg0iF7+sOu5+2vp4MxKjyWpUSVHQmSSUqJJjJKkpV70g7ita09Osc+pvv1XX/wBP4Ocu7DhiGXbfWltK0NqWUqOrSCnQrUZ2kHr60neaxbRwtbnLCSS4skqIdCCtZbjxqwZUlEASmQnrFdW/wplc62m1SADqSkyBtMjMV8+SGJCuU1KYg6EyNJ1JjGIOR5GsglWXGrFgrQ26hEuEKTKo1iEEJBwIgTpx1O81qO2lqQg8z1wlUFJBSlSFupKkkSAUoPScp8xVAcIYnVyWtUlU6EzJyTMbkjevA4DbfoGciPUTtBRG22klPuMbUA8DX2vKQAIEADavs0BF4zw9t65t0uoStOl4woSJ9EJ+81hf9lbUoUlplhLoiJQkwTkAgg7gEU9dn8LY/wBD3/lVuOHDXq1GSZPkcyMdIGKzp6+kY29KcUczwTskyLh9LzDKiENlPhTgFdxHqpAmBExkAbbBq67N2zgT3Zq2JBOoFAKSNKonBMaikyNwN6rW5/DHv1LH81xXrh/CuUqdcwCAIhIBjYTAOMxA8gK6JZjpW3VCB2d7MWwZcL7DBUhatatIiQBqMwBEydh7hQ52UaW8lTLduWdSJGhHTUFgnTOxSR1mBgSarcOYDjdygmNbryZ8pxVRi3SgQnqZJJJJPmSSScADPkKdp7He+jlOznAbIWFot1lkFTDRJUkZOhJJP8SaS4v2QCOapTTBZ0nSA2kKErBTJAnCYT9pMmrXArDm8OswFaSLdnMZEtpEpIIKVDoQfeDVDtJ+Kue4fxFHIp5Ctf4Frns5YojUywmdpSPt92ahtdkWgq2LrbK9TiUkBCNJKWHtZGlI3cnGQNIiJiuuurQqUFJXpIBScA+FWkmJ2PhEHI8waSvWQhVomZh9X3tXB/8AzRrM9hN30K33ZW1UhxDTLAeCZHgSdJM6dQIMAwdxSnZ7gpt7qFJbSpSHjLaQnwa2dIMATBKoO8EbbCyvgaSsrKiSpUqBykgKQpI07CAhIn3+dDv463+od/nZo0vo66WVOLKlFFFZMEntKyFtISZAL7I8Kik+unZSSCPga83HZ5GhWlb+qDpm5uInpPpRifbWvH/Ub/XsfzpptdtKwudox06z8c4//tY22vCpUk/JyVhwharpAfDyPA7pi4fyPQk55xOJ8xJnyBqnxTgwCPQKfUvUEx3m4UB56ofBAjc5PsNP3X44x+rf/ixSTnAneXoQptBEJ1p1BagAuFLUNzKgYznUZk4rbXg6dPGdfq1CfwLgxW85zi+lfKaJAuHx9K4/6yvL84+eJimeJcIPg7up5QIXJNxcKTISdORcCJXiIM5ymMv8rVc3CceJhkZEjJuBkAgkfEVnw/grjakkqTpBnSFK8OEjcRzSYiV7CN4zs5iPAeGJW24p1y4lLzic3T4AAVAHzvTas+I8MXzAGC+puEyrn3ChJVB8QuRgJknwyPDGqTpocFt9bNyjHifuBkSMqPSqPDrEtJKZBGIAwBCUJOP9SSfjUISuCcGQu2YUpy4KltIUT3m4kkpSScO+ZqNxmxeRrKC+GgsAK59wDpx4grvBBGogDw58WBCdVqy4cXrG1CVaFBpuFR9FSAhY9+kkj/MEnpTfaFsJtFgCAAkADYAKSABQAeAszHMfneO9XEx7ubtXPMWD3Ot0uB9Da1qBPeXwTCHlBKk89WnCUnBMkb9D0F5whaluFJbGvIWQeYg6C2AgjYdZnEqxmR74kiHLQDYPEef5G46neqUXvOCIDaihVwpQSopAuX1EkeQL6Qc4jUPeKj8I4a4q5Uh8vJSGgoBNzcATIBOXicf/ALRuDT9v2UUlQPMEJJgJlJAWtDjoBBnxEGffWq7JRc5RVKjZqQVGTJkJkzk5zSIRCnGeFKCUm1LzhOqZubgpwOqg+CDPsM+zevXA+E6+bzlXAUlSAR3m4hMtMrUPndtaldTVFvgy0OtlLig2gQUzufFMiIVMjeI0Dfpm3acw3iQRJebOcgw3bqhQ6pMQfYTQCN7wdZcAYU8WylJ1l+4UJKwDBFyJhEqIgbCCZge+z3CUOMaluXBPMeEm6f2S44kfleiQBVC34W4HUL1ISkSShGoJyVkjT6qirUklRAMomM4j2XBDcWqdKghSV3YSSJhSnHEgkdUxII6hR2OaQRCPH7J9AeLfO5SUOHX3i41CGyoFJ7wQrxdSB6pEbauhtuCtctsqcflSU73VwJJE49LvX3jNsUcPuUkyeS+Z9hC1AfAED4V6Vw0rSyoBtUNBBDgkCdB1AdT4dsTjIjIHOLsXwpOvnpbLjY1d4uEqy8hGkjvChlBO3SMziuhe4K1pUELfKwkkJF0+TMY8POHWOo94rK+tXENjmL1entgnJOA6jJnqZzWrnBlrdWtRSAogBSSpKggEEoxB8REkzmEjYCkEIHCuFOLuGhcB5B0ORFxcD8yYPPUYjSrp60EeGrHFuC6WllgvrdGye83BE+RHPEe+cbwaaLZTcWqVHUoNOgnzI5IJ+Jr0rhbmmEqSMBMjBMT4iQJmcxmTO1c96efCpx6m9Z/SqSuGcDBuXg4p4ENt7XFwMcy5Cc80n1Ak77k4ExXvjXCFJSlVv3hcnxRcPqx7PwhInrvBiJGJf5Gq5fTOSwxvt61xuOoPX2Uw3YLCwrUANUlKcAbeQGqfbHxqa00+yGt6TizSL2b4IlTbhcU8FcxeqLi4ABxP5Wd/PNeXuEOi40pD5Z1I8XeLiYIOvPeOhgzpzkbxqoWdoXW30TAVcL1YnwyCoQcGRjPQmmeHcNcbXKnNSdISASekAGNgYGfMkxGZ7rKebTT07ISOy/BGu4WqlLfEsMk/hL6RlCdgHABnoKndo+Fup5iUpeLMo8ZuX5AzqwXzq8WnMY8QjY1X4LYl3htmBpkMMnM/ognByOvUEESIzI+8S4e43bvlbmsEJjy9YbJiEwMQCdqcVxt7jk+UnYbf4E2AQFv64JSO8vyfLBeE59o94rnbXhTqnGe8B5PpgExcXGfQv6t3iQZAOIwqOhro+I8GU47rSoJ8IAOZBHMyP295ER1r3xNELtAOjxG5P5F/qcmmkklGMttuoU4pwQJaUWVPqcjwg3NwQTIGRzhjzM48jsU+zls4l9BeSpLhadlKnXHAAFsxHMWuNyCRE6Z2iqtrwMoc1a5BWVq3B3WUpBH0JUDpOJBOdRrR38db/UO/zs1NJLwztvOU/i6U6KKKyYJHadoqaQkKUgl5mFJjUPSJyNQKftBrN/g7yUqIvbkkAkDTbmYHkLeT8KY496jf69n+dNbPWqiSQd9swdgN/eDj41z6m3hVKmspN93DlOH2Vy5cNF24uEHluR4WQQYYKvWYymTGwODtGavFeHXDbSlt3VytY2TpYM+zw2xPx6bnFOuA96Ynflv/AMWY+MVnb8PdDyjJSgrJUdQJIlRAGPV2wRI2BIrXLsnDecJ2uT+SH2es7h155Tr9yyvQ1iGJKdT+mZt+mRgbzkiId41aXLSUlq4unSTBGlnaN5TbGM5zvBAyRVa2/HHv1LH81xXvhnDy2XNSioFUIkzpbGUp+BKsmTESTAjRyOc7I8MecZWo3Vy2ovu6kxbzOozMsGCfLpWlyzdpf5Yduy3KBzItyDq9aNNuQkJGZVE6SPpJJZsmlqt7hKEhSjdPDJGBryoTgkDIBwTFV+F2qkJIVISNIQkq1FKQlIgq3J1SSSTVKR+z3BnTaW5F5ciWWzAFvA8KcCWCY99TOJ2t0pt0OPXSUAkDV3czCmtJ8NvHiCid8aY86fs+GvLt7ZbSoAt2ElJUQCPCV4H0gkAg+wjZRrW4t3UWK0vEkjQBJCjjQDkAYKpInMfYEEHHeDPBJIvLpRAJgC2k+wSwBJ9prnmWLlx1jmvXLcOjBS1hRYuCoBRtwFxESMeI4kTVVzg9zzCpK8cxxxPjO60rQBBBEABJAMiVkx4ctOpWDZ8z1uevyJjlXOkEgQSEwDHWaNBo8cT4e+20tbdxcurA8KB3cSffyNuvnjAJxUzh1m85dHXcXKCELAMNAlIUmDCmB5xtkpJGDVe/4Y5zlONYkIBhQCsc3VGoFIyW5MZCT7jsofhg/UH+dNAJcUs7hsJLb127KgFBPdgUjqcsiT08sySAKT7OcPec5yl3Fw0srbK0+gMKLLJIMsdCY2GAMTNNWPC7llEJIUSlIOYAOmCSCDJChJP0pTjFaLs1OqukJMHvDRPuDduVY64Bx1pBBTjTV00QGnbpwaSSqGCAZSNOlNuVE6dR6CdOYJKfnZfhLht5F1cJ9I/gBj9K4OrJz1qlwnhrzak6lkj1VDVKTAOQCJHi2E4GOk1M4LwpTqG1BWlKV3G0zPPUoRnGEkTnBpBCd2rTdoQ+2F3KmeUqXDyIIKF6sJYwBjJIwFeaZ6Kx4O5ykfhdwPAnEMeQ/wChS17bupsbznElSm3Dkg/kgkxAAA1BRA8j8Bq9avkNONKADbSdKTPiKgQokAx4RpIBBkgjE0ghHv7e6UQFu3CEB9seIMkmHWQhQKWdOdRMZjTnyroF8IdAJF3cmBMAW8n2CWQJ95pRa3FWyC5rB7yzp1xq081uJ8KfbuP619Xw58JXpBCyValhzxOAlRTAUCExKZkSACkSKQQicMTdPXbYeXcswhzSTySfyeoT3cA+8ezar3E+HvttLW3cXTq0iUoHdxqPQSWNvPcxsCcVupBFxbA7hp0H3+hpsWiwsq1Y1TEnbYyI8qxpteEc9aa8KnMcAtrh24fLj1y0oIaAkMypMvQYLOwMiYEwTsQAxxpu6aUkNvXLgIMkIaOkyIwm32iZHrGRAiSKyEzdPgblhmMx9K569PfWlrauJjMAHbGRidWImJ2gdd5qa005Ca28tKUk8C4U4Q6e9XCTzlyIYOcTPod/divjjF0HygPXJQCga4a2VOo/i0GDGAdgokjALtiyVIfA+sL2IHUeeD7jvTliw4lR17QMTImEDE5GQrc9R8I9takI9ta4z/JE7K8LX3G1Pe30g27JAAYgeBJgSyTA9pNTeKC5Ul1C3bjQNXi0oAICkhB1G3AJPkPgceK5wCyDvDbNJCTDNsrxCfVDaj9oBHxr5fWa27N0OL1nEGZ6pGJAiTmNhNd4uNvc1Xyk7Da+DugE97uT7IYz/wDYrmmEXLrtuHXbhHpBB0tgai3c6o1sCcAEY2UZANdpcW5Ups/mLKj+ytOPiqlOLfO2v68/+C/WWaE+I8OfQ0pSLq4WsDCSGYn2hNuVEDeAJxSfAFPG6Be5wPLdCUu8qdM25CvRISMlRBEqjTvvVK74OtTi3EqCSoBIAkQBpJIV0UoDSTGwR+bkYaUm5ZSo6lC3cBO8nWz1gT76rSSqZ11nKSadLNFFFZOZI7TIUWkBCglReZhRGoDxp6SJ+2l75m7baW53lCtCSqOSkTAmJLkCfM4FOce9Rv8AXs/zpphxK5MTPQziI2gnef8A36Vz3virKayqcjw66ubi4bIfSkhDoEsg4PIOwXj3HMAGBqFVOLuXVu3zDcJUJAgMCc7n5zJAmEiSTAGTT7hPered+U9P2sVOS1eoDmkKJJ8MqSerp2UtWD4BjTjoMkXl2Th16fS535JT8iPAHLm4dccD6UEtNSCyk7LuEgYcjoTI846U1xi7urcoBfQrUFmeSBGkattZUZ9gMZJ2qqgHvVxG/IZj3zcRWVu7c62BoUlASA6VFsyYUCcKJnVpyD1OK6Q4wl9mrO6KHT3hCTz3dQ5IMK1Gc6x1r3xS8u2VhPPQoHTnlJSZUopAAKoJICjv9EzpGaZ4a2tTFwGzC+9Owf8A5oJ6iRE4kTtTvDLV4OLU6okQQkT4crcMhMkjwaBk0BO4BY3XdWIukAcluByBgaU9dealdoby6AU0p5JBWEBQaGYCXCdJVMCQDE5Pvi1ZWql2VoUapS20SErUiRoGDChOYovFPGxc54hciPVmNSYnTifspBBruF39aR+4H9yueVdXTj9shTuk8xakq5Eowh9GFahqJGYjAUKu8TYueYotSUgBaRqAClkcsogn1QmV5xqIO4rbiDeldmJJh0iTkmGLgST50EMLq3u0IUvvSPCkq+Y8hPRZP3H3VE4W9dPXigXktrQ1BlpKt1CRheDM+2IMDUKsXtpdB5bjZJEnQnUduWkDwlejTr1Y0g6tJnSTXuxLneEcz1+7qnb88RMGJiJj7tqQQU4y9eMJCg8lyZkBkAgBJVOVxGIyRE1jwBq5dLyxcJTqW2ogsA7ssK/P8iB8KZQ1doCSgLnwBwLWlWpQ1aykqUdCCY2HlCU5NUOHg8y8jfmpj9yzRoNE7iq7xkJIfQudU+hiAlKlk4KpECPeR50r2TtLtVqk94Qglb0pLIVB5rmoatYnM10XCG3Q36UkqxvGAABuNyTmSetROGWjjlq2ltRT+EXBUZUPDruAJ0LSo+IpwDQEntPxC6Sh5lToUlTbqdQaEYa1mQVSMKSMTuT0IroLGwuuUiLpEaU/kB5D/qUcTbcTw+7DilKUG34KtOU6VaY09I8/bWl02+ppjk/RSFnxadWkDSj2hRPu8OTmkEOcvb+6WpLSnQPSNKBDIKYS+hsGdQgE5HnHxroLxm6bbW53lKtCVKgMCTAJgek3xXm/cdKBzElID9uBOnJ5wkjSTjTp3jrX3iCblKlrSo8sOSABKtHKCSRKoI1yQkp9aCcSaQQhcMv7m5uGiHgghDm7KTvoBBhe/hkeaShX0oFbjT11bMqdNwlcEeFLAByQNy5HWa3s3lLdtVLnUW39wAYlvTIGAdMbVSdaXzCQVR4OuPW8WP8ATWNPiY3p5+qc9wxq6cuHT3hKTy2wZYH0XLlA2cj6JO/0h5V645f3NsEFVwlQWSJ5ICUwN1Er222zEnpVdue9vxvyGY/auaGkPJKJJVPrDcD1AZUTO2o/d75rfH6Mb6nF+GyN2bYunG1rFwlOp1RILIOTB3DkVnxfi9zbuhsvBUoC5DKQPWKYAK8qgE+/SN1Cq9iFcu40Tq569t90z901QsNceOfZPvPt8o9vnNOXy4wvP58Yc92WsLruNrpuUAchqByAYGhMCdeffUm74xcPIdbLihpC5JtxpOhbacK1xJ1zG40mdxXQdnmlqsLIIMfg7UmdvRpjbfPSteNLWbd8LGBEYj6XvyIg/E+4OfykHP5cYwure6QhSzcpISkqgW4kwCYHpN65204lc3LjPpQgpeES0k5Uy+Z8K4jCh5kQrYies4i28XElvCUjPijUVSk42OkeLPU9axuwqbLVOrm+KYmeS/MxiZ8q7PMVpparkMrxm6bbWs3KVaEqVAYEmATA9JvipHZXjLlxeekJOlhUShKd1tz6qjIkY8xChhQqy3Z3AWo6jCirMzpGtRGFqInTpjSBjVIwK2BPe2dWFd3cke3UzP301mfZ23hZ8NMrUUUVg5kntNq5SNGnVzmY1TpnWneM0txK9u2GlOKLBCRslLhJkgAAatySKc496jf69n+dNMvIUSrqIAAOxmZx1rG98V4ppKnL2nEbp+4aWOQPA8EkhUEegJI0rPUx7ClQpzjfGbm1QlbhYKSoJ8KFmMFRJlYwAkkmqVwPwtj9W/8AxZqaty6QFEpKycoBGoTqWRIEFJjQMSMz0JFeodOn0v6ljS/cU4Hf3T7q3U8lOpprCkrBELuUwRqwZB+6teN9o7i1UhK+SSsKI0pXAiPWJWImfuNVbPF09iIYYwBtm4wBSts9cyA63OpWqdPMhK9Po8adMeKVGQAEyTNbSpygn2ZVdKbdUk28F905S5OVE/nYrJfax8OBs8kKKw2JQr1tYbIw5gDUDJwcgSQRW3DHXQXggKhVw6AUiQFc7xFR+j4DufI9abTf3KSjWhI1KbBIbP0i3IJ1+HSVKgmZI+1BBfgq7tNkyoFgpDCCBpXqICAY9YCfsqTxPtM+6hTXoc9dKo8Kh5LME6VYOYTJiRNPhdw+m2ZDaVK9CypGJRAaykn2rAxM5EdY88WunocQtCYTGpQbIkFagFatRAJCGxp3Mz0wghRvbm7aRrUbciUjCVk+IhM+vsJnz8gTiufY7RP3L7CU8oFDpOUqieS/MFKyFAAjbqoeRq53m6+ikkpTCtacFQDqpTBEyQgSDHi85hPiAfHK8I1cxZbKUgK+bvITvBIASRt61IIN8S4jdsAFXIOokCEqiYJElSwBMROw3MCTU7hfEbp+4C0hlPojBUlWRqQZELPUx7CCOlVXLm5OspRKCSUpWgyQQU7SCACJggkhXSlue6XUK0lLnJBUkDOkPI1wk5ygExvnYHFIIeOMcfubb5zkxGqQlUQNRVu4MhKSY64AkmKx7M310/z3UchIU6JCkrBBDbSdtWNqom5uYJ0Ap1EjUiVBJU6pKo1DKUhEJicxM7I2jzwNxpSoFRUkBKdnC1bcolOdAgKOTAmCaQQ8cU7UXDCilYZJBjCVRsgyJcGPGAT0gkwIJ9dkXLpdqlaDb6VLdUJS5OXHDnxU/cXNzqA5SFJKtyk4BUpOkwTugAlRgZzSXC3HRbjl6jqN2kaQDDheVoJ8hGrJx59KQQm9o+0r/d321BoS2tJ8JG/Obx6TJ1NnEE5BgwqOksUXfKRCreNCfoL8h/nqZ2kduDa3EoRHJdV6mdo0g68EJKjq+7z6Xh/zTf8AoT/AUEJl7YXTiQkrtxC0L9Rf0FJWB6/XTHxpjl3f51v+wv8A51ToqEIjthdKdQ5rt5QFgDQvOrT/AJ/8v30xou/z7f8AYX/zqnRQERFhdB1bmu3lSEIjQv6BcIPr9dZ+ymNF3+fb/sL/AOdU6KAh2fD7pvXC7c61qX6i8aunr0zy7v8AOt/2F/8AOqdFAQuFcNumGGmQ4woNNobBKFgkJATJGvExXriHD7p1tTZXbgK66F+YP59W6KAmaLv863/YX/zpe6sLpam1FduOWvWPAvPhW3Hr+S5+FW6KAmaLv8+3/YX/AM6LWxe5wddU2dKFIAQlQ9YoUSSpR/N++qdFAFFFFAT+OWri2xyglS0uNrAUopB0qSojUEqjA8jS/e736sx/uVf2KsUUBzzovS8hzu7HgStMd5VnWUGfxfpo++me93v1Zj/cq/sVYooDnmxeh5bvd2PGhtMd4VjQXDPzHXX91M97vfqzH+5V/YqxRQHN8LbvWgsd3YOt1xz8YVjWSqPmOlOG7vPqzH+5V/29fG3rlxx4IcZQhtzQAplaleqhUlQeSN1HoKl8e47dWpSCtleoE+FlQzIAEG49pJVsIzlQBAc4Z31pltvu7B5aEonvCs6QEz8x7K+cTF660pHd2BqjPeFdCD9X9leuEPXb7DTvNt08xCVR3deJEx+MVHuu1V0lTqAWdTaXSDyFEHlhSs6bjwg6epkakY8R0gdB3u9+rMf7lX9ilbwXq1sq7uwOW4V/jCsyhxuPmP8APPwpt1u7Skq5zBgEwLdc48vwneuetO1d06psJUwnWtKDLKjEhR6XHswdjCo9XIHQd7vfqzH+5V/YpUi954d7ux82UR3hXmFT+L+yvfFbi7YaU5zWF6Y8IYUJkgbm5gDOSdhJpez4lduOpQHGUhSFq8VuufDySMC52Id65EUA/wB7vfqzH+5V/YpW0F6hbqu7sHmLC/xhWIQhuPmP8k/GvPGeIXVulCi4woKWEYYUIkEySbmIx/CvHBuJXdxqh23SAEEegWZ1T17xtiRsYOQDigH+93v1Zj/cq/sUnwhu9Zb0d3YPjcVPeFfTWtyPmOmqPhS/G+N3VspKStlWpKlTyVJHhzEm53Pn0x5ineFv3bzevm248biQO7ubIWpAP4xuQmY9tAeOKi9eYda7uwOY2tE94VjUCmfmPbV21a0oSk7pSAfgIrk+JdpLll1TRU2SCgBQtllJ1kCTFx4UjUMncyBJFVrLvbjaF863GpKVR3deJAP1igLdFcQ72qug5ywpkEO8qSyr89CJ0i4nIKj7ITPrpFdC41dgE85gwJxbrn4fhO9AVqK4Thva66eeaaBZRrJBKmVHZC14i4yJSBOx8UeqaucUfu2WlOc1hWkeqGFCZIG5uYAzknYSaAv0VyXCuMXjz6m9dulIbS4lXJWSqVKTkc8aYKYjzBpnjXELq2QlRcZWFLCfDbrkSCZzc5wNhkkgdaA6SiuV7OcWu7tta9bDelZRBYWThKTuLiDkmI3EVjxDtFctP8kqbJlA1C3XHixgd4JO4E7EyMaSaA7CioPDHLx1lDnOtxqTMd3X/wBxUriXaK8aLidTBKQ4UnlLhWhHMOOfMdDEwSN6A7Oipfd7v9Pb/wC3X/3FSrHjV0VthzlaVFE6W1CUrLqQULLx/RhWUbKA84A6miiigCiiigCiiigCiiigCiiigILLSlG5CZP4SCpIMFSdDUgGRH2iYjrTNg2+HIVhrThJIURtAKydRVMzuIjJpG0cuQ9c8pthSOdutxaVTy2pwlpQj40pxXtZc27iW1ssalCRDy4+lOSyIgJJ+wbqANph4ro9w22W5ZWwQY8KCrfbSd9Kkk5jE164swtFlchayuGlhJMTAREmBMkyTM0r2eevBas6WrYjlpgl5wHbqORipvaHtLcFu4YUywCEKSSHVkDU045PzI6II9pjpmlLxV5HR8TtHlOBTSoEIBTqIB8cqMD6QEe8SOuJ92h0cjmk6jdtkSUnHLIMacAagqPvp/n336G1/fuf2K5a87T3D7rCAyyCm4H5Ve4ChChypAIO8byNwoBTKwlrlTpzw58FakuEEqXABnwkkpJ1FSZwAISIBO9YvtOF5CVElZYuQkghKsqt4hQEJPkY8q0ub+9QhSyzbQlJUYecJgCTA5GTULh3aO5ubtGhm3lLLhy8uCFLZEyGjkKQR9+0SoXTS8Ftu2ugnwqKYmB4T0cInUVx4uWICogmI2Hx5pSnboInV6DYwYGTmR0nqKw4r2gurcJLjVsApQTIecgT1PoNvdJ9lKcC4pdPLcdbat4cQyuC84IBSSNmTmN/KlC6aSapetA8FJSUkI3JJT5Kx6yjOqDucdelS2LZxTRKAT6W6AAUUwsvr0qMKSSIBEgyJ2NYcY7V3NsoJWwwSU6hpdcPWP0PQAk9AB7RO/AXrvlKhu3+euPyrm/Odn8jtM0o/prjxo+lt3S+XSYKITkaZHMJ0gbCCn1s49lfLazK2bUifClGqFFOOWd4Inxaai8T7WvpcVbKaZ1kRIcWUjUBBJ5WBKkpzuTiYNU+EvXnIahq2jloj0rn5o/6NKXgpDzcIdFqkPElQdtwJKSfnGZkpwfFqjrETTt/auKdlOoCG4UFQEwpRclM5JQQNjONorm77tJcPAthlkaXmwTzVYKHmRBHLnJUnp59RFdA/eXiEqUWreEgkw64TjOBycmlJwXGCrq1qcsFO4UXXCREQOS9GN9s5zmte6XKYIWThWAUyMqIjVIP0ZJ6TGa51Hah66ubYIaZBQ4o5cXBKmnwYUG8gQcicx5zXQ8S4tdMNKcW1b6UxMPLnJCerQEZ86UPp1Luz0xPyiqd+6tzG08x2Y9lacLtXk6QrUMyskg6sKgAlSjEx0Sa57g3G7i4vXFttsyGEJIU4sbLWZnlb5GOmxyCA/xTtW+wopW0xICVEh1cQrWMS2JI0HG+RE5hSvCbT/BRtmSs3iRMl3EEgzyWIyMjNemrV9JSAo6AU+GUnHotUkgqO7vXoKldnuIXThfWhq38T2QXV4IbaSQCGiCMbgwekiCfr3au4S4psss6kkg+kX0TzMejkjTJnpGYlMqNYTdGuE2a1W9sUqUBpAWAqAQAVJ9x1gDG4JBr7eodHD7gOklQZciSkq+bzJTg+LVHsic1l2fcuxbNAN25ASIJdcH3cmovGu2Ly2HW+S0Nba0/OmRKJV4dEnSFAmPadkqIUcFy5HX3PNDiyhJIKEacpgFJWVCFHcggTHlMRWF6VabfXhXPTIxj14GMbRWd5xG7abW4pq3KUJUogOrmACTEtDOPOo3+J3HrhhpbbaRz41JcKjKQr6JQImCcwfCfIihVmO07WiiioaCiiigCiiigCiiigCiiigIbKVFN7oJC+aop0xMhpojf20zbNL5qgsBTf0VKSNQgNEeLqCoqO26aVQu4adf02/MStzWlQcQnGhtOxyMpNa/Klz9TP75uqZea6LcOS4bO1DRIJSnUZjGhW50qgatPSsuKOOG3vEuIEJYXC9GkqUEqSTuQZGRGwMeyvfCbi6aYbbNpJQkJJDyIwKOLXF06w62LSCttaQS8iJUCBP20pOPe0p8UecTBQFEQseESdUeDHlPXbzpDjbABtDpGrvCJIAn1XCc+/Nb/ACnc/Uz++bpHijl06WSLSOW6lwy8jIAUMe3NQqXeno3t0ggKBVqmCUapnmKCSlJB1DSEztpIO8w8WwLtmEhJLD0gexVsI9sDFeflS5+pn983SjlxdF9DndMJbcQRzkTK1NKH8h+2q2Zxh5+6atKuEIClp1kjCY1FKoVkwBpkkCMgRvmhRXzroNDxnkpBEeGQQVZBAhMkSDmMVt8qXP1M/vm6Utn7pLzq+6YXoj0yPogg0oWIpTdDtwop1tojCVSiTu0FQrVESVqGNmxWHDVLjHM085+OWAZV3h2dcjCdMeQ9brFN/Kdz9TP75ulOGXF02gpNpMuOr+eRstxbg+5VKOHaU3Sp1SVl1CB6NRkIghQQiMlR/PWn/wCE+dLIcfCGOXq08lrYYmDqzETpg5I9maZub+6UhSe6HKSPnkdRFeLG8ukNIQbSSlCUn0yOgApQ8dpT7f6u6pK0hK+czqAGJ5zfX6XnOJ8hsNr9TupzTzNUHl6UgojQcqketzOkz6vSaU4pcXTqAkWkeNtXzyNkLQs/cmm/lS5+pn983SleKpTPiTAS/YgAfOrBIETDDwFZ2z7+hAUlSypSQ4FIUYHWJASOuZjHuBxv3Lpx23WLSA0tSj6ZGQW3G8fFQp75UufqZ/fN0o1myMUfBF6/yxCu5gpgfS1vEfGaYeFwmAEpXAmVJKjqh0wDKY9VI2/KGkkruxdqe7p4SyluOciZClq+yFVQ+VLn6mf3zdKNYv2LoQuLsM+FfPQEwBgcu2BwcQEz8K+MPXBUCpBGpwESgEpQeVqRqGEwmZJmSCBsK82VxdIW8o2nzjgWPTIwNDaM/FBpv5TufqZ/fN0pNYrtYtw0ui0tS1kiCoYhSQlZ0knaTAnoY6SKWvy4q0f5rYBFsslRRCgoIx4tiSSowANMR1rfhNxdNMttm0kpSAYeRRxa4unWHWxaQVtrQCXkRKgQJ+2lLw+VpRu33AtaUgmUI0SklEysLmI+jpwSK8cWZALBgTzkyQI3Bn7YH2V4+U7n6mf3zdZOuXDq2gq35aUuBSlF1BgAK6DJzUKlC7RRRQ0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AutoShape 17" descr="http://www.joshshalek.com/wp-content/uploads/2010/06/periodic-table-of-elem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AutoShape 19" descr="https://encrypted-tbn3.gstatic.com/images?q=tbn:ANd9GcSXHb2XHSmRPwXJ_ecyatFQnuOaM_y5MypbVimrD8-Nb6OhGU9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AutoShape 21" descr="http://catholicscience.com/deepsoftime/wp-content/uploads/2012/09/periodic_table_of_elements_B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data:image/jpeg;base64,/9j/4AAQSkZJRgABAQAAAQABAAD/2wCEAAkGBxQTEhQUExMWFhQXFhwaGBgYGB8bHRseISEcHx0cHh0cICgiHx0lHxscIjEhJiorLy4uICAzODQsNygtLisBCgoKBQUFDgUFDisZExkrKysrKysrKysrKysrKysrKysrKysrKysrKysrKysrKysrKysrKysrKysrKysrKysrK//AABEIAKwBJQMBIgACEQEDEQH/xAAbAAACAwEBAQAAAAAAAAAAAAAABAEDBQIGB//EAEUQAAICAAQFAQUFBQUGBQUAAAECAxEABBIhBRMiMUFRFDJSYXEjM0KBkgZzkaGxFWJystE0Q4Lh8PGis8HC0iRTY4OT/8QAFAEBAAAAAAAAAAAAAAAAAAAAAP/EABQRAQAAAAAAAAAAAAAAAAAAAAD/2gAMAwEAAhEDEQA/APrUOSMi2HKnVJfm+s137VWJyGRumLNpsjSVCnaxvR9d9sVZ1ZDkcwIdXNKT8vSabXb6aJ7G6xdwVJw+Z55u5RyyNl08qK9IJJA16+/mz5wDPBzeXhJNkxJZO99I733w2orYbDCfBP8AZ4P3Sf5Rh3AGDBgwEEYnBgwARgwYMBBGJwYMBFYnBgwEVicGDARWJwYMBAGJwYMBAGJwYMBAFYkjBgwEKoHYV9MSRgwYCAMSRgwYAAxBW++JwYAxBGJwYAxFYnBgEZ4w0yg3XLJqz3tcJ+wfa6OY16dXurVA1V3dm/Txh2X74V/9pv6rjymWficaIdOtjl8uG1fhYLOXsajb6+UGYbEEdqJAeqyqaZ5FF1y4zVmrLS2f5D+AwYIL9okvvyYr/VNicArHl3aEhH3LvsaA99vRbxHCMq27azW4BDWdjRsMg3BBHyr545zObaLKPIvdXbuL25pB/kTi/hueV5ZEj0mJY42VlrSSzShgKHgoL38/xCjhyyjLwFW25KE6iBXSP7hxMWYlMJl1qV5bOrKQQdrQ0UGxHfGPxXissGXyoiIGrLMd6osqJoXq9bOw3PjDsHFmlTMxcgxrHEwBsDsCACndLG477YD0anYYnHKdh9MdYAwYMGAMGDBgDBgwYAwYMGAMGDBgDBgwYAwYMGAMGDBgDBgwYCjPSlY3Yd1RiPqAThbOs6IXD7KpZtVbUL/ChP8AL+OLuKfcy/u2/ocZ/wC02baOBStDU6K11WltmvV0jbydsAxK8giLl9/FaSCNqPujBxGSSMahIAoqyxAqzXhD6gfnhbK5ppckruOorvtQ2arHyNWCNj3GxxZ+0WaKCMWER3IeRk1hQFZht2FsFFn6dyMBdOZFQEuQxdF20kUzKD+Eb7nHGceZDYa1JAHrZIAukIAs9/pjrMSFoImJsloSTpKWS6fgbdf8J3HbGb+2HFZ4NJiQOohmkcadRBXQEKjyQz2R5UNW4wGk7SgxBnovIVNUdtDtsdI3tRjnNSyoyrqHW2lLIBJomvu/QE4tzZtst+8P/lS4yv2h4lLHKQoHRGrwgpqM0hLq0YP4SFC7jf7SzsDgNXrDxqXPUrE1pO409jp+eKJZZlcJrXU2ooCa1Af/AKzRAI/nhuf76L/C/wD7cZ8k0rZ7QB9kkMbXS93aUMLO9Hlpsvbz4wDIibnLbtfKN+76r/dwjJl/thGZDZOw17kbn4Kvbtfrv4xqSH7Yfum/quPH5P8AanMBVeXLB5OVDuBoFuszkh2GwYLGunw5I9LD1uWWsxLZJ+yi718U3oBgxMBvMSGq+xi2/wCKbE4BWFpBF07/AGj+6oJrWx3tgK2r88dcLklN6iaobsq1+WlvPfCmb4t7PHESmpXnkR9/dX7V2evIUISR6X9Dz+zXG4nEUaRlGeES0CGUHTGSt3dgSJ3Au7wE5WeUZeDSGoRJ1KqkHoHe3FAeu2Jmml5UoIZlMTdRVaFAg3Uh39aGM7P8e5EEERhEiyZUAWxFyFQI4zQNB9xq8bbG8NZbjUbwtGiOpeGV7JtSQFMgBLatmlHcDzW2A9KnYfTHWOU7D6Y6wBgwYMAYMGDAGDBgwBgwYMAYMGDAGDBgwBgwYMAYMGDAGDBgwCvFPuZf3bf0OEc7PMPdDUB3VVokjt1ON9q+rYe4p9zL+7b+hxl/tVxlctCjMgcl1pS2n3ftGIPqAhoeW0ja8BMk0pie7ogEMwWu67DS5+v8cM8SeZSumyDsdKjbY79TjC0WaV4Z0QAJE6xoQb1LoicHf/HXntjn9quICMKjxK8bBmdixGgAqLpAWApzb1pFbkXgGMxzDEpJ/wB7F7y7++m+zVv3xTm83N71OgIqtKeoN2X2NA7H54tXMiSBSooLOEA/dzaPP+HCv7X53Ry0EHPLCRgo12SoAoctWIvVWo0B5OAYd5C8AYEVKeplG/2cvoxwcSkmVqVm6j3VV2oeNT72aFV3YYczx68v+9P/AJUuMz9os6qTQholYWtuWYaNToBsikjcXbUpIqxeAfZHEkILKTofcr/g+eEsxNPqrU6222yf3thb73W3/fGpP99F/hf/ANuMTiPGNHPm5UZEAkAuQh2aJC9adNV1N5JAOrzsGomvnJZF8o9137r3pu+Fdc2sJqcHUd9C0R28vekVfrWNFvvx+6P+Zcedyv7QwyTyNytUkcgjiKMCXDFo7IJVR1I3cnpKG+rYN7L37RLdfdRdhX4pvnicTF/tEn7qL/NNgwGc2aCxi0BZZHKll1AWzqSK3BokeNicRw5o1l2hjU6dKFItLBRQALdqACituww0c4sOVllYMVjEzkL7xCs5IFkb7bbjEfs1Ojxs0TyPGZDpd2DBqpSUo3otSN6s2RsQSCcUgGXyxaJSdEe7qGNAKemro+mFYcpH/wDUTCIczkstqCoAKixTGuyx7DtXjfDZzoXKwRBZWeTL7CLTqCqqhmGtlG2pfN2RscXmeMQzwrIzukbk671UdR7kbgHbbtVYDYTsPpjjMzBFLEEgeB3x2nYfTC3Ffum/L+owFcvFFVtJVruqq/F9xt2845j4urAEI5B0eK980vvV57+mFOM8RTnR5ZjIrPTBlKqK6hQJYMa02dANbE0Di+TOJLErRtqXmxC99+tDe/qCDfkEHAWy8VVWKlXBHyv+Y2x0vEgdFI/W2kbAb6WbcEgjZThLj832kEWmf7RiA0RQC9LWG1OG2UFtgfFb4vOaWUZOVfdkfWvbs0UhHYkefBwHbcYQX0vt/dP/AF5x2nEwapG3DeAPdq+5vzhDjmdRJUDtKpChlVKqQmWNdIs7kMUBBoVJ/DSn++i/wv8A+3AUf2wnwv8ApOOv7VXY6Xoi7r51279/ljOl4gjS80tOkUTFdY08p2VmjZSAS562rcDdNj6vZ3NrGxlIJVMu7kAb0KPY1vQ81gBeNxnsH7X7pxdl+IhyQqNsobehsSwHc33Q/wAsYOU/aDLyT6y8yUkZ0sOm3Rm5elSSZFCkkVttRO4xsR5leZLIDqT2eJgRvYuY2PqMBfHnwzFQjahd7V2NdztjpM5evoboNH3fhDbb+jDGHwfjEDsJ+c6846Ujd0Zd+UNhGzBTZVdyDbVW4vRfOrD7Q7Akc5FAHdmZYlVRZAsswG5A3wF0XFFZgqq5J+VeL84sGe2ZtDUpIPbx32Bwhkc3GjfaM6SSGtEtWtu2n3SVAJbSpvqoDc3i188IIcxMyswjaRyqAFjW9KCQCT43wF+X4kHJVUex6ivTyfriRxAadWhgLI8HcEjwT5GMz9n8/EXZEkkkL2wLkEUqQklRdgETJtXfV22u/wBuEcSqEd3keVVWPTqNFyT1sqigPJ9PXAOZbiSye4rHz2r+ZxMefuNZNDaWUMO10arYHvvhXg0saDliV2ctuJCSysERivypSpr1JwnmOICLJQAxyvzIkjHKKa7ZQABrdbO/i6ok0BgH85m9cEpVGrlv3oeD4JvFXEM3oMZ0Leki2XU1EqCF09hem/oPqK481EYJo45TIUSSyxJbcuO5AsBgy7elY74txREqIiS9KMzIVXQpalJLsvcq2y2ek7YBeB6y7hYkUbbRpoXbSo2NeFAHyAx1xLNJI4uJH5ZNcyMtpffdTVCiPH/e98zGYXhSQu0Sqrar1d6DEnvZVuryQcccXz6M/I+0U6kBkQoArNelTqYFie9KG274CpM5caroAPNRiEXQv3q2eryWJJ9bvF+ezpEmyLqVdiULEau+6+CFOw+WJ9tilhXlSBwssIuyfxoQd+9ggg+Qb3xXxfPRNLyHkkjKxtIZFIVANLAqW+ILb1WwW8BY+aLnLNpJuVqrbbly1sTYNYW4hm1Z9TRIxjYaGeIsV3o0a2NjuD/TD0uZWQ5Z0NqZWo0R/u5fB3xn53isTzsjSSxGCmYhkAbqjIBWy5DGlHSNVkAm9wejzJZ4TpJOmQHxuNINAm6sHGfmZ1LM5hiJcFCzREsydtLGtx4rsd8awnV5IXQhlZHII8+7jFfj+XfMkM8sZhLX1JpOhgh1KrM25kAGpRfjAa6TkzKdDbxH09V9TjL9qH2dRRdB0p9k1oDpIA+H3fG2y+mNoNcykeYj8vK+DjEynG8vLKZlklCoRGwsFNZJUIVWyZPO3qBd7YDYy7E5iWwR9lF3r4pvTE4mL/aJP3UX+abBgM7MPG2VkjdSyvzUZepbUswamHbY9wcW8LzMYkl0IV1trNEsC1AWF/DYAJrzv3JOIbNxRxLzQSXkkVAI2kJOp22VVY9lJ7eMdfs88TKSkkcjdNsqhe6IRVAbFWDefer5YBErC+XyodWLCNQCGeMhWQaha0SpoWvmgfGOUSADMOkZV2ie6Znu9RO3Yb/1rDJmjTJwFyAzRKsZ0azq0XsoBJoAt27Anti5YlGWk6o3fluSyKFsEMV2H90gYDXTsPphXix+xf6D+ow0nYfTC3Ffum/L+owGXxdYTIrPGzNQIBZlUlSSlp2YhjsSDW3piINCQKqK6jmx7EvJVOgADNdCgNsN8fZAot0jZiQruoI2VmI3BA2BO9dsTJXIiI7F4TenRdum+nxfp4wFXEM7HrVtGpojamytMQVaxXhWPfFcLxouUjjUhI30BQGbSFikCi6smq/5444/IoeOJXWJ5GO7Zcur2rba9OgHbUbN0vgYfzCKGy+gKAZT7tV91L6YBHieYiaRGaLU8LFozqK0SNJsV6nsbFhT3Aw0+eXXCxsDQ99JoXo2uq77YRz+bheQFZogquUkUxBiXEkIIJI297T/AMate2NOdEMkQpShVzVAj8B+nzwGNmEy+pmEZYl7rmuFvUH1BfdUlkBNCydXezb+bnikdleyjQsjimGzEAix271hODOwTTRmGWExtFzdHLolQWUvqI2GoqK2Io/lqiBOcAFXSYjYAFHqU/ngMSCHLIwdIKbms9iRvfbVZ/PmybeNthtT+V5Sl41B5Qy8SDZvdBlUDVV9trxxkpI5pXKleSpClHy5j6qII1SKNTXp7dqAre8NzyRxvO0lCJMujNtYCgzEmh8hgM0tA7QExfdAKrCRukX2Ne9WhTRvz87cleN1zQcEqXB7Mu4jiKnUBakEAhhuDRxVwzRJLI+uMxqxqNoOW6HTGRq1gNsCTdD7weKw57RHEMw0myCVR7pbukQACgEncgUBgMzLw5culxNYKkkyOxJ1F11i+sh7K6ro9sOSzIYZldSys7gqQy2CdxqrbbFXBJY2ka5I2J3VOTy2SnegQwB1Cqo79N0L3ZaeJEdpha84gdBc2WAACqCSSTWwwCXDFy6zF1i0MdZsMx3lKF+nt1GJf4Gu5xZMsbwjUjnTJIQVLxlepxYdaIsGu/nBwZ0GgySQyGZhydMQQ7KzkV3FaGO/Ygjvhh83HFlmeVlRNbi3FqCZCFseRZH/ACwC/DMvAJi6RMtDYhnZfdCXo7AlEXevH1wuYoWgyruJNccQ008kValFnpoHtV9wCa7m9nhcHLXQ7q0m2qgq+PAHgkE/mcZc2YjXJwhmRJGy40M0Zk00otyoHurYJJoCxZ3wAOSsc5RCp5Tgbs1qS7E146mb+njHfGooHKmVGIKEMdTxgqCDTAVrUd6N1v6nFjhEikjZkaflSsSqhbX8u1B1Hzu8M8Y06EXWiO50IzprHYu60dt0Rtztt57YDNiy8KJO6RsruQGNu99Rfz23kY1t3+mGeK5aBnErxsSCpO8iKWQ3HqX3WIbsT8sXvFpy1WrGhqZQAGIoE0NvFfljnjObVjyFlCSmjuhZQDqrUa0gnSSASL0+cAtDlYoIVWONkBli6adgKdAACRsKA2GKc9lsrzmk5IMpOrmWyyXpEZUH3lXQTsDXfazeNXNn7JOoMRJECR2JDpfbt9MZ/F81DqZRIiNHbSkxah7mqi2kjVRV9N3p3qsAZRYoxl1jQqvPckAM25jlveu574o4llsszvcZkJF0ZHADFlOynZCWS7AG6n1318wqhsvoAozE9NV91L6fTCGdljfMctGCsg1TBoDRUsCDrZNIsLIAbo9XcjYGMu8atAqBtIRwNmb4fNG/rjNzGWgDkmJmOssAZXABLBywU7KSyqaA8+hON11AliCgAaXqu34cLZuAHMRjUg1AtoKAltPvHVW3vL/KvNhacwOeNm+6P4G+JfljKjy+XWRdMJBVgLDt2DswJHmmZiAdxqI8nG2334/dN/mXGZlJo5Zi8csRiFal5dEM17ajVNe5Q9Xa62sH8s4OYlq/uou4I/FN64MdRf7RJ+6i/wA02DAY3EMpBNEgmYkJLKdKne25qfUUHJsVRAxxwbh8CTlxKxYb7qiAnRHFsVUbVGDpG1m62FaiKvIJc0A0m5YqL1tVkEY64NlWA1SLpfxTswqr8sfJP8sBmTwxTZPLq7igkZoKj2dFCw4NVdgiiCBv3B6ysMMUGZCSaiwOpnILMVjVASe7bIDZ72cMBl9jhtlD8leWGfTbaBQ95b7+uLBAy5aUuulyj6gGLDbVVWfSvT8u2A0UzSUOte3xDCvFc0nKbrXx+Ieox3mWmtBEE011Fr9V2FHa11b0aNfQrztNypeaEA6dJXzvvYs9th333wFfHZIJU5MhsHS+wDDoYMBvtZ01WLc5xCN41IYD7WPYkA/eL4x3xTKa70UZNrBZqr5hWHcrV/LE5qAJGoF7yxE2Sd9aeScBl8Wy8ckzu05owmPTSlVVtm0E9maxfyUfm4Zoh7KEKhVkIA2FVHKO3jE8Yg31R6S9jUCxHcFVrrUAlgB86PnFsioDlghtec2+rV2jlB3s+RgPP57g2W1u3NkBttQUKwYvMswOkg3pK6br3TvdCtXh6RRclFkBFStZKg27BzsNgLY0B2FDHWbiUyqsbIxvrXmHUN17AOKpSx7HcDDxiCyxKOwWTuSfh8nAeUi/Z3KxGhNISulRsrDYwsNq3XXEWI9ZH7eN/h6RQtHGsgIWJhZYfED4oD6AUOwxzmMsBImnTyt9dysCoGrUR1fhIQEVtd3th4RgSqo7CI+fmvnAYubycDvyzIbMzyXpRltkII6wV7Hax39RYLnEI45zmoWkAWXLLGSCLAbnKSL2vfBDlleUcsq8IFErIxK7dtnrvXj1w6qgzyg9jDGO/wDem84Dzn9jZYltEjoHMi6QE2EnJLiyL03EpBN11AbBQNTNJFMuZR3GkyoxAIJOlYmqj3vTWLMpltcpPS0O+l1kYm+kUesg/i3rwO1buZaMM2YU9jJR3rvHH5GA8/leEZYMArkU6lLC9ASUzVfeiTps7kep3w/mY4pY3V36VzGulIs6XDAfnXjDXDMmQ7MdOm7TSzdwWTe3IPQF8De/IxZCilJNZpRK5J1af4n0wGPl+H5Y5iGVGKcvqVKQLsksVWRqApydIPej53szeWgmhXmuSiSSEoj0Wsum+k3VMdv9MOcFy92zaav7Mo7EEULNa2FhrH5fPDGWrkMGNAtILuu7sBvY8nAYHBuGhM0JDKGVV959OtmMcSbkKPCXsx3vYbU0sSNDlpBO0biAR6oyhOlwhb3gQKKKQfFeca3BoXVW5iqGLfhJIIob9RNb3tfasJogOTiqtYy4ZAXKg0q3ZBG3azgEfYoUOYlWQ2YpRTaR94dZ6qtqI2smhsMNftJlYcxEiPIaGpuimu43jIN34lJ+owycuRl5WcaXMcgIDFhXVVWT4r/ljrjSJywWKhtlGtygIJGoWCL6bNfLAKo0KQTBGABkZqNCizAkADxirjORhkmWRpSDQToCbDqFa61BDq6luth23txYwMte2oquqnLANtYBJO2O+Ny7BUKmTc6TJpbTRsgBlvcDua74BDLZeGGM8tgA88DEHSKoQx7AfKMH6k4o4zwiCWWQtMwMkbKdAj7FClFqtlG7BWsBiD6DG1mhUMY/vw9jf40874W4wtOoTQZHu1aQqfd6dKhh5AFj54CjKLHGIArg6sw7nVpXcpLfStAD/v3OKuMZSCR52aR7dIAdJG3Jd5EIrc2z0R8tq7405I1U5YJ7vNNb3/u5fOFc1FcoWEK+45tzMGSmXsA3wl9vUD6YDvJmKP2dFcaUjZRbC6GjE5nNQmZJCx1Rq6gCqOsoD/lB+hJw0IQksSrdaX7kn4PXCmZyh54CqCgouTI2oXrBNathsKNfF9QDBzSGZTrX7o+R6rjzcvA8sVZWmlIMhdrI6pGV1kcf4gbobAgUKJB9SABMo8CI9z8184Ry665yyaGiuy6ykm6Bqg1e94rAOZZwcxJpII5UXY3+KXBjqL/aJP3UX+abBgM3NZQvHE4KfZTyPpf3WvmpRrtWuwaO4xHCOHuk4YTKUESryktUUhUHRHdIu11be943JvXJhoSa3DSGgqkt1sa6gbO2J4Rkb62UqPCMqChQ9EBG/j5emAyOJ8IM+XypDqoGWaM6iV+8RPQG60nba/UYZiyUie1M02tTCw0AtQ2JUhDYXbagfHgbBhMqPYomVCSsKNSqpZqT3RqB74Eyg9nmdlIJR+l0UEVqF7KO/ff1wGrnMqJYmjLMoZa1KSrD5gjsfQ+DinOxaYCvegBv8iMUSzBZAgyzMNIOsKK3Dbf+EfqGFpZxIkgOXMdKDbLX4q71Xj1v1qxYHFMk/PlZXRBPl0hssQ6EGamWhuftRW43GJy8TiNmdw+vMQsukkqo+xWgW8Wpbb4jjriWSKDUA8lselUjOnua3QmvH5DHD5L7JWNi3j6SijSeYu/ug39f4YCjjXBRJmGczBdXstLZAIhlaRtX1B6fQi8X8JyYhgyESsGCNp1AkgkRS2Re9XeI4hktFbSyXZJVIzXYdtPzJA7bYI8iLyrG6aQnQyqNNxymjSg7XWAr4lw+5sw6yojSRQLVlWAjeR3OpdxqWQAHf5gjbDnDIWQZVXk5jLCQz2TrICdVnffvvhTimWKMSsckmwI0ohG/MNe4TtSj8187FyTh6h4k86X6tK33XxVfLtgMPin7Pq88snPQKZFOkj3UICZhCf8A8lL+YGPTSC5h84m/quMfPZUq4URyPqYAuI4yANtz0/Mj6i67nD8WRUSgHqPLbcqo8r2oAYDzOW/Zp0jCR5umVIUdlYqw5cci6LA2QM3MWxdggmq0+jz+R5xzMOojmZZE1VdWZhdbX9NsKtkTztAR6J3fRHp7dwdB3/5/TD65RTNKKA+xj3AFjebcbd8BiNwt3JeOeONmlS1iLKnSukaqosT6dOwUXtZ9FlGAbME7ASAn/wDnHjHhyxMoQxyAW3Xy49OxO96POkV+X1L0eRVmnA6ftR2VT/u4/iBwFH7PZDks5MuvUWCAM2kdTMek9N9Qs1eO8/lOblc1FqC6zIuo9he14VyOU1SaTHIlLeto46shem9HvdRH5H507DkAyvW1SP2VDq3HxAjx/PAL8M4ZGmYWSOQNqjfVbbsWcNqoUtdJGwHYYp4twv2jLBHkCRcyQyEi76nCjfYUxDX4Kri3h+S1PusiUPKRgH5e5+e2/e62u1MkDEWAOxk6FVDqOtj+JTvtX54CnhGVm5oZ8wsg95gpbcmONaAOwXUpcf4/lZS4nwfn5aAmXlD2KSK7qzIsVX/dGg2PpjVyHD7JJ1LRAopGNWknfZfxVv8AyrFWVyAOXyzAXUcQ0hEPfSCx1KTsDe3pgM7KwzczNFmYxiKbcyWG1tqSk1ELpQFew2A9dtvj0CyQqjMq9cbgt26HRyPzC1+eM/LZW8vKzK61Gw0uignou9kB2LVttYPfG4MlGQLjQ7eVGAzlgCQzgMDcrNt4tgaPzGF+LcEV5pJZJKDRoEXxqTm9R2vbmDYH1u8aHEsnGInqNB27KPUYXz2QK0RqckntHGdI7/D22wC+QyDwwaXk1/bQ6RqZgoUxKQC5J3ZS1dhdfM08d4VzM0snMRRph2Ym/spGlvTVNd7biiL3xemTuGNzqFyR9DoikXIvcBRR+mNk5GI7mNL/AMI/0wGblI9KZNdYepCNQNg/Zy+cZub4IqGRzPplLuy9RUBGkSR0tQGGpYwpazXceh9J7FHt9mmxsdI2O4semxP8TiGyER7xIb9VH+mASyWXaMwI7l2CyWSSe5UgWdzQIWzuas74w+Kfs+XkzDmdA8yujKbA00vKFjc6Sqmu32knrj1Zycd3oWx2OkYg5CLc8tLPfpG/8sBRLHcmn1hYevlceYy37NMgEYzO+hUJDOjWsTxhLSrRXYOPNkg3Qx6/2OO70Lfa9Ixz/Z8V3yo7u70C79e2AoyakTOGNkQw2fU3LZwYcjgVSSqgE0CQKurr+Fn+JwYDE4jlJJcoUiNOZ1N3VKMwC/YixoDWLFjbzhzhGXlRpA73GNIjAAqtK6m8tZfVszHbDLZFdJW20kk1fqdXpffEZfh6peksLq9/T6jAeb4jw2ebL5XkGtOWa7YqCxWPQOlgQ2zU24X0OG0OZrM80MIeS2gMYyQQD5TfddzfY3RI3Ox/Zy6FjttCgAC/AFDer7Y5j4WioyKWCtdi+9ij49BgJaCQyRsJKjCnUle8fBvxXp5v5DC2cgkAnZpNSNp0LXu7i9/N98aAg/vt/L/THMuU1AqWYg/Mf6YBHP8ANXMxOsbvHypEYKyABmaIqxDut0FfcWR+eOIFlGVg57Fpi0Jk93Zi6agNIAoGwP8A1w7meHrJWssa7b/6D5Yn2BdIW20gggWO4OoePXAYXGOGZh83zEYiIez7K9N0vIZNNtpGxTUGU6lsDfDPC8rJFDkUlZmlDfaFiGOoxSltxsdyd8aU/DUc2xYkepHz+XzP8cd+wjo6m6Da7jbYr6ehOA8pmOG5rU+hZVPNdi3OWnUzo6BFLkArGD7wX4dwxxu8O5tw8/7ypu9Xp1DRq09OvRp1adrutsM5jhSObfUTVd8XtlbYNqaxYG481fj5DAeS0ZuAyNUugyCzqEkhFyHoBLJpsoNTIh07bkLja4c0rJCZL5zZQa9qOshdW3g6rw5LwmNm1NqLet/T/QYv9l6tWprqrsdu/p8sB4vhnC8+qJvIjKBuXUkuIZFPSXkUguY+okEm+las7/EYpHTNKm0zZNQtHT1kTgU17dXm8Pf2SmrX1aru78/9E4vGUAYtqbUQATY7CyPH944Dzvs+eR2IbXqmQmtKgoEjB99m0Cw90CSdwPOH+IZd5Is7HHYdiVXS2k2Yoxs1ij87w5HwmNWDC9Q3BvftXp6GsXJlACxDN1GzuNzQHp6AYDynCOGZ5Z0kld9PMTWFkBUqqTx3pJ7H7GQgb2x7ldm83lp2kflhirsFJDhQhWXUzEEg7oa6QTtR2xtZfhMaNqXUGqrv6f6DFoyQphqamu9x57+MB55/7RY0CUAUC/siSwXMWR36S3s/cdr2G+OIMtmWPSCAzoxcOAqFHkLqRd9RrsCDe/bHooeHqptSwNV47XfpifYF06NTaSSav1N96vvgPPxy8Rqyh3QrVxWH0Q0x3rTrE+wJ95dvROLJ5zljk2P97E5caN8pykjKk398Q9FdO13e2PWQZBUJKlhfft/piBw5dCpbaVAAF+BsPHpgPM8SXOkyyAMqla0loyoTUS2sAk3oJopvq02ax7BOw+mFV4coVkBYK12NvIo+PTDYGAV4p9035f1GMDKQZtGQ6XIjCow1oeaNbFmW2+HTu2k9x9fTTxB1KnscL5nhyyVrLNXz/wCXywHmYpM6Gy4zGqiYtdBCmoCK91GoNzNf907Vj2WFEyChVW20qQQL2sHUPHrhvAGDBgwBgwYMAYMGDAGDBgwBgwvmcwU3K9O1tdVZA/oSb+WFv7WBJARzT6CdgLsC7vtvf5YDRwYzI+MA6QY5AxAJFDayRub8VjrLcWDuE0MCSQD42AJv077fxwGjiGNbntjMTjKtdRyXRO4A7avn/dPa8c5jiSyJKgVgeVIbI22tT57/APXg4DQ9qT41/UMHtSfGv6hhHiGTBNx7ybWDIwpSeogBhXnfEvlNCAknUXj1dTEXrS6DE0L7YB32pPjX9Qwe1J8a/qGM3jisSBEVMx/A0jLai9wFYHvW/wD3wzm8stRJ1adZ/Eb9yQ+9d/zwDPtSfGv6hg9qT41/UMY/EIRzEjiKsxNujTvqAtTYUPfbV49PoXXyKK6Vq6tQNux2rxZ2/LAN+1J8a/qGD2pPjX9QxkT5UtIqx00TKdR5z6tiQ1U3j19cMPDHqU6zoMbsW1nsDFvqvYUPB9cA/wC1J8a/qGD2pPjX9QxlQ5YSPaEPD4dZWJunDbhqsEgfQ/LZkQIrSAkhBHGSS52oyG9RN+PXAOe1J8a/qGD2pPjX9QxlZXJln9YKtHWVyWoLVnXvdve2+35uBVAm1tpQMLOorQCpuWvAM+1J8a/qGD2pPjX9Qxk8Lg5hY2GjshGSZmsA7WQx3oAn5/XDUsKNzTIxVVeydZUe6ncgjbAOe1J8a/qGD2pPjX9Qxk8OyxILTaVDEaCkzkNZvyfpVf8AIXu8YhJkdUHMkos+gXrehqsYB/2pPjX9Qwe1J8a/qGM7gCWus6b7DRIXWqU/ER3P9MUzKiwRsXCuYlCBpSis2kUO48/1OA1/ak+Nf1DB7Unxr+oYzcvkm5TNKCsnVssjsu16e59P+vGO+JIDHYI5gVTTSFBQYWTRH/W3YnAP+1J8a/qGD2pPjX9Qwi2V0ZeS71GI31MQNjsNRPb184q/aJwoWmjEh2USSmMEHYkUws7jfvvgNP2pPjX9Qwe1J8a/qGFWh0woD31xXuW31pe5JOEuLOHasu0bzA9SGUitPa1Vh2asBr+1J8a/qGD2pPjX9QxQ8IQwqLoSHuSfwP5O+EOIwjUpjdTqem1SsN9QUhacCxZFb+B8iGwk6k0GUn5EHFmE+SEaMC6tjuSfB8nDmAMGDBgDBgwYAwYpmkYXpTV0k+8BvtS7+u+/ywnLxYKXGhjpJrwGpbNE15DChfa/Wg0sGMyfjAUMeW/SAfFG6qj+e9/zx23FVC6tL1zCnbexe9X22wGhhbif3Mv7tv6HC39rr0nQ9MVAND8QUjz26u/rjrMTiTLOwBAaN9j37HALcQidcwJVaMBoxGdeoEdRNiu/ftY+uF+E5R44CHl5tzxkGydIuIFbbf3gx/PDPGcpQDqsjbgaE0/PfcH88C5MLEpOokvEaerW3XbpAG3b8sArnuHHnSVLEplOsFk1SIRHyxy96FGmvwS4/FYu4TlmjSENIZDzWN2TXQ4oE71YP8cHGsuUpkSV7NaY9PTQu9wfTx6+dhi+XIKvKUEnrPUav3JPQAfPAZXGeCrI+Ybn6JWUmLeuW/JZOYa3sBie9fmMbwUAwhfd3qyTtp9TufzxnZzIFWjUc1wxFsNNLRQb9PkE9vQ/kxHw8I8YLM/cdVeAd+kDc3/IYDz8X7P8t20ZhV2LFLYUTOrybg2FcKFNeSTvqIxof2OTlEyodSWyUsQejVkIoarut774vzeUIlVAJSrb6wF0rv29w1Q339PXu4+SXWi2fu332vvH+WAxcxwNRIBHmGUl7ca2Bd9UFk6KH3Uejt+L5nDn9lM0TQMwduTECzFjdM57hg17e9dg0d6wHIHm8v7WrB5lJV9/g8aAP+L+DiZEa3WzfLj6tr96T8vl2wGBl+Cttea7lVAV3QAl53I6SAzESoNRFtos98aua4e0mVzELONZQKXN1fLS2Pn54rhyJMxjImAW2EpCaWrSavTdnWf0fXD65AMZFsrTruKs9K7bit8BkjJSakAnVbaMFeZIxPLlErAFqJLKSpvxQ3GNDiOTMgaioKTo4DC1JCrsw/PY+CAd6rFOUyRZ3UiZApNOdNNuRtS7WAD/ANWXosmp5q9uvuO/upv6YDByXBH1QXmVcKweqKDaWRzpVaUkh1UsR/uwe5Na2eyolysqEhdTyCyLA+0bFfBsvqZy0cqadgH00e4tdI7bX3xcuQDxmiwppdlrfrb1B322+uAV4XkKzUkqzKUcs+hS24YRqLF6dtBNgX1fW+c/ky8WWYGMaYypEgJB1oB2Hf6ecM8KyJbrbmJ26G0+QDvSjzYr5XjhsgDBG4L9MQPLSushe24J3/0wC3BcmyGcGRmjSMJEGazWka3NMdmZbF0R1bAHE8f4WJOtpRGDBoFkgHqVrau6/LF+SyVxM7cxDTWj6fFrvpUbGtX54sz2RqMuvMYgCo00/IULH574BfK5N0XNFpuYCjCrY73ISx1EhTRC0tDp+gXvjuRLZiCUMoKI6aS7oTqaM30dx0VR23GBch9g7sZATE1o+nvpIs6VHfv+eLuM5bTTqkj7gaUragxvcHv2/hgDJwhMuq6+YeauptRNnmL8RsV2rxhfiXDgZnPNCGQwbAlWIjZmYWtHqBr+N4thyn2AJDgs6bPWpftAPAA7Ue3pjnP5EqUA50l7WNHTuo36fmT+RwFfA8i8SwhpjLbL1FmbqWFlc2xJ3ZSaxRxbgSNLO4dVaQQ1erpZHEkh2O2tUiuqPQD4w9FkN4HJcamvltp6bjexso3v+YxRxbLlCSqzSAi+nSR+Lb3CfQfSvzBzhkJRIQ0nMOqQ6rJFMWZVBO5CghQT3AGNbGfFlQjRbknfdqv3fkBjQwBgwYMAYMGDAGDBgwBgwYMAYW4n9zL+7b+hwzjiaMMrKezAg/ntgMHjOXzLZmKSOuXFp2MmnXqJEvT2OlKI1VveLchz+T/9QSX5se9pXvJejQB0Xdarau+NGbIh61Oxrt7v/oMT7ENIXW1Ag109wdQ/D674DE/aLhDyPI0QOo5aRVIevtDpCGrq61b4fyqyjliVizCeTSx02U0yaL0AC9NeBhqTh4Y2WYn/AIf9PniUyAAUBmAUkitOxN2fd/vH+OAwZOFZgTZmdXIJc8tFIsqUjFksxSgQxClRv5o41OHc3RBzzcvUGO2/ej07bijthh+HKSSWYk9z0+lfD6Y7XJ1ppmGnt7u3/hwGPxXKTtmCUvlscsdWsAJypXeS1u+pSq7A32NAY15vvU/dyf1jxw/C1JJJJJ7np9b9PUD+GLRlNwdbWAQPd2Bqx7vyGA8Rlspn4OSmuQ2sMZKsjvtFmXYMZAVBEhjXWfeAQWSax6mSORklU1zjllB0mhrIk7E9hq7YaPDlvVqa7u9u+3y+WLRldy2trIAJ6ewuvw/M4DzMPDs5AgEUmsuj6lGkBJKhCECRmNAJLdEgs915GjxvLSypLFFsZJVV21lNKaVLdQ6gSBotdxqvxh9OFoG1gtr36um97J8dtzti5ctRJDtZNn3fQD4fQDAeXeLiRjGmSnCaaHKIYrHJ1jUpPVKI9idgx7dxocUy0jmwrOqykyRq/LLXGADdjYMQaJ+e5AGNKDhioQVLAgEXt5q/H90fwxacn7w1t1e97u+1fD6DAef5Of19MhCDsmqNxQ5FDUy62B+3tjRNDtti3jWVkkhj5altOZdnAIFrco7M6A7ldtQ/ljYiyAU2rMD2/D8v7vyx17F0ldbaTdjbySTvV9ycBgfszk83HJUrXFy1BGoM2sRxLqYkk0dLbAjeydQIIczkDvl8vpBZV0GRA2kuugjSGJA94q1EgHSR5xpQ5EJelmF96C/M/D8zgOQGgJqbSKAG3iq8X4GAyuGZKROc7ltJhjVUMnMC6VOoBiNRNndm74p49kpXlyzqrNGsThgpX3iYipId1B2V9xZF/PG3HkAoKqzAHuOn0r4fQYJciGADMxA3A6f/AI4DLy/tGjN886kp+Uekbde1L4A07sbO+wrerNcNn52ZlRqZigi7EgaUDEajpH49ivzxsLkAFKam0m7G3nv4vEzZEPWpmNdvd/8AjgMfIpmhr57601x6CdF2J3H4AO8YiJvyT27DOzPCM37UzqxERnWYAyeRpSqv3ChJK+q9rOPVewjSF1tQINdPcHUPw+u+Ocxw8PWtmNAjfT5q/wAPywGPwLLzqbzBYs84Yaip2GXCn3OkDWr0AO1E7k4TlyGcSZ2R+hmlcW4tCSoAUNYIZASAdlYb7Ma9MuSACAO1J7vu7bFfh9CRvivM8LWS9ZZrGk3Xbfbt8zgKOHiXTFzjb6pO+m9PVo1aOnVpq9O13WNXFKwbglmNdrr/ANAMXYAwYMGAMGDB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xQTEhQUExMWFhQXFhwaGBgYGB8bHRseISEcHx0cHh0cICgiHx0lHxscIjEhJiorLy4uICAzODQsNygtLisBCgoKBQUFDgUFDisZExkrKysrKysrKysrKysrKysrKysrKysrKysrKysrKysrKysrKysrKysrKysrKysrKysrK//AABEIAKwBJQMBIgACEQEDEQH/xAAbAAACAwEBAQAAAAAAAAAAAAAABAEDBQIGB//EAEUQAAICAAQFAQUFBQUGBQUAAAECAxEABBIhBRMiMUFRFDJSYXEjM0KBkgZzkaGxFWJystE0Q4Lh8PGis8HC0iRTY4OT/8QAFAEBAAAAAAAAAAAAAAAAAAAAAP/EABQRAQAAAAAAAAAAAAAAAAAAAAD/2gAMAwEAAhEDEQA/APrUOSMi2HKnVJfm+s137VWJyGRumLNpsjSVCnaxvR9d9sVZ1ZDkcwIdXNKT8vSabXb6aJ7G6xdwVJw+Z55u5RyyNl08qK9IJJA16+/mz5wDPBzeXhJNkxJZO99I733w2orYbDCfBP8AZ4P3Sf5Rh3AGDBgwEEYnBgwARgwYMBBGJwYMBFYnBgwEVicGDARWJwYMBAGJwYMBAGJwYMBAFYkjBgwEKoHYV9MSRgwYCAMSRgwYAAxBW++JwYAxBGJwYAxFYnBgEZ4w0yg3XLJqz3tcJ+wfa6OY16dXurVA1V3dm/Txh2X74V/9pv6rjymWficaIdOtjl8uG1fhYLOXsajb6+UGYbEEdqJAeqyqaZ5FF1y4zVmrLS2f5D+AwYIL9okvvyYr/VNicArHl3aEhH3LvsaA99vRbxHCMq27azW4BDWdjRsMg3BBHyr545zObaLKPIvdXbuL25pB/kTi/hueV5ZEj0mJY42VlrSSzShgKHgoL38/xCjhyyjLwFW25KE6iBXSP7hxMWYlMJl1qV5bOrKQQdrQ0UGxHfGPxXissGXyoiIGrLMd6osqJoXq9bOw3PjDsHFmlTMxcgxrHEwBsDsCACndLG477YD0anYYnHKdh9MdYAwYMGAMGDBgDBgwYAwYMGAMGDBgDBgwYAwYMGAMGDBgDBgwYCjPSlY3Yd1RiPqAThbOs6IXD7KpZtVbUL/ChP8AL+OLuKfcy/u2/ocZ/wC02baOBStDU6K11WltmvV0jbydsAxK8giLl9/FaSCNqPujBxGSSMahIAoqyxAqzXhD6gfnhbK5ppckruOorvtQ2arHyNWCNj3GxxZ+0WaKCMWER3IeRk1hQFZht2FsFFn6dyMBdOZFQEuQxdF20kUzKD+Eb7nHGceZDYa1JAHrZIAukIAs9/pjrMSFoImJsloSTpKWS6fgbdf8J3HbGb+2HFZ4NJiQOohmkcadRBXQEKjyQz2R5UNW4wGk7SgxBnovIVNUdtDtsdI3tRjnNSyoyrqHW2lLIBJomvu/QE4tzZtst+8P/lS4yv2h4lLHKQoHRGrwgpqM0hLq0YP4SFC7jf7SzsDgNXrDxqXPUrE1pO409jp+eKJZZlcJrXU2ooCa1Af/AKzRAI/nhuf76L/C/wD7cZ8k0rZ7QB9kkMbXS93aUMLO9Hlpsvbz4wDIibnLbtfKN+76r/dwjJl/thGZDZOw17kbn4Kvbtfrv4xqSH7Yfum/quPH5P8AanMBVeXLB5OVDuBoFuszkh2GwYLGunw5I9LD1uWWsxLZJ+yi718U3oBgxMBvMSGq+xi2/wCKbE4BWFpBF07/AGj+6oJrWx3tgK2r88dcLklN6iaobsq1+WlvPfCmb4t7PHESmpXnkR9/dX7V2evIUISR6X9Dz+zXG4nEUaRlGeES0CGUHTGSt3dgSJ3Au7wE5WeUZeDSGoRJ1KqkHoHe3FAeu2Jmml5UoIZlMTdRVaFAg3Uh39aGM7P8e5EEERhEiyZUAWxFyFQI4zQNB9xq8bbG8NZbjUbwtGiOpeGV7JtSQFMgBLatmlHcDzW2A9KnYfTHWOU7D6Y6wBgwYMAYMGDAGDBgwBgwYMAYMGDAGDBgwBgwYMAYMGDAGDBgwCvFPuZf3bf0OEc7PMPdDUB3VVokjt1ON9q+rYe4p9zL+7b+hxl/tVxlctCjMgcl1pS2n3ftGIPqAhoeW0ja8BMk0pie7ogEMwWu67DS5+v8cM8SeZSumyDsdKjbY79TjC0WaV4Z0QAJE6xoQb1LoicHf/HXntjn9quICMKjxK8bBmdixGgAqLpAWApzb1pFbkXgGMxzDEpJ/wB7F7y7++m+zVv3xTm83N71OgIqtKeoN2X2NA7H54tXMiSBSooLOEA/dzaPP+HCv7X53Ry0EHPLCRgo12SoAoctWIvVWo0B5OAYd5C8AYEVKeplG/2cvoxwcSkmVqVm6j3VV2oeNT72aFV3YYczx68v+9P/AJUuMz9os6qTQholYWtuWYaNToBsikjcXbUpIqxeAfZHEkILKTofcr/g+eEsxNPqrU6222yf3thb73W3/fGpP99F/hf/ANuMTiPGNHPm5UZEAkAuQh2aJC9adNV1N5JAOrzsGomvnJZF8o9137r3pu+Fdc2sJqcHUd9C0R28vekVfrWNFvvx+6P+Zcedyv7QwyTyNytUkcgjiKMCXDFo7IJVR1I3cnpKG+rYN7L37RLdfdRdhX4pvnicTF/tEn7qL/NNgwGc2aCxi0BZZHKll1AWzqSK3BokeNicRw5o1l2hjU6dKFItLBRQALdqACituww0c4sOVllYMVjEzkL7xCs5IFkb7bbjEfs1Ojxs0TyPGZDpd2DBqpSUo3otSN6s2RsQSCcUgGXyxaJSdEe7qGNAKemro+mFYcpH/wDUTCIczkstqCoAKixTGuyx7DtXjfDZzoXKwRBZWeTL7CLTqCqqhmGtlG2pfN2RscXmeMQzwrIzukbk671UdR7kbgHbbtVYDYTsPpjjMzBFLEEgeB3x2nYfTC3Ffum/L+owFcvFFVtJVruqq/F9xt2845j4urAEI5B0eK980vvV57+mFOM8RTnR5ZjIrPTBlKqK6hQJYMa02dANbE0Di+TOJLErRtqXmxC99+tDe/qCDfkEHAWy8VVWKlXBHyv+Y2x0vEgdFI/W2kbAb6WbcEgjZThLj832kEWmf7RiA0RQC9LWG1OG2UFtgfFb4vOaWUZOVfdkfWvbs0UhHYkefBwHbcYQX0vt/dP/AF5x2nEwapG3DeAPdq+5vzhDjmdRJUDtKpChlVKqQmWNdIs7kMUBBoVJ/DSn++i/wv8A+3AUf2wnwv8ApOOv7VXY6Xoi7r51279/ljOl4gjS80tOkUTFdY08p2VmjZSAS562rcDdNj6vZ3NrGxlIJVMu7kAb0KPY1vQ81gBeNxnsH7X7pxdl+IhyQqNsobehsSwHc33Q/wAsYOU/aDLyT6y8yUkZ0sOm3Rm5elSSZFCkkVttRO4xsR5leZLIDqT2eJgRvYuY2PqMBfHnwzFQjahd7V2NdztjpM5evoboNH3fhDbb+jDGHwfjEDsJ+c6846Ujd0Zd+UNhGzBTZVdyDbVW4vRfOrD7Q7Akc5FAHdmZYlVRZAsswG5A3wF0XFFZgqq5J+VeL84sGe2ZtDUpIPbx32Bwhkc3GjfaM6SSGtEtWtu2n3SVAJbSpvqoDc3i188IIcxMyswjaRyqAFjW9KCQCT43wF+X4kHJVUex6ivTyfriRxAadWhgLI8HcEjwT5GMz9n8/EXZEkkkL2wLkEUqQklRdgETJtXfV22u/wBuEcSqEd3keVVWPTqNFyT1sqigPJ9PXAOZbiSye4rHz2r+ZxMefuNZNDaWUMO10arYHvvhXg0saDliV2ctuJCSysERivypSpr1JwnmOICLJQAxyvzIkjHKKa7ZQABrdbO/i6ok0BgH85m9cEpVGrlv3oeD4JvFXEM3oMZ0Leki2XU1EqCF09hem/oPqK481EYJo45TIUSSyxJbcuO5AsBgy7elY74txREqIiS9KMzIVXQpalJLsvcq2y2ek7YBeB6y7hYkUbbRpoXbSo2NeFAHyAx1xLNJI4uJH5ZNcyMtpffdTVCiPH/e98zGYXhSQu0Sqrar1d6DEnvZVuryQcccXz6M/I+0U6kBkQoArNelTqYFie9KG274CpM5caroAPNRiEXQv3q2eryWJJ9bvF+ezpEmyLqVdiULEau+6+CFOw+WJ9tilhXlSBwssIuyfxoQd+9ggg+Qb3xXxfPRNLyHkkjKxtIZFIVANLAqW+ILb1WwW8BY+aLnLNpJuVqrbbly1sTYNYW4hm1Z9TRIxjYaGeIsV3o0a2NjuD/TD0uZWQ5Z0NqZWo0R/u5fB3xn53isTzsjSSxGCmYhkAbqjIBWy5DGlHSNVkAm9wejzJZ4TpJOmQHxuNINAm6sHGfmZ1LM5hiJcFCzREsydtLGtx4rsd8awnV5IXQhlZHII8+7jFfj+XfMkM8sZhLX1JpOhgh1KrM25kAGpRfjAa6TkzKdDbxH09V9TjL9qH2dRRdB0p9k1oDpIA+H3fG2y+mNoNcykeYj8vK+DjEynG8vLKZlklCoRGwsFNZJUIVWyZPO3qBd7YDYy7E5iWwR9lF3r4pvTE4mL/aJP3UX+abBgM7MPG2VkjdSyvzUZepbUswamHbY9wcW8LzMYkl0IV1trNEsC1AWF/DYAJrzv3JOIbNxRxLzQSXkkVAI2kJOp22VVY9lJ7eMdfs88TKSkkcjdNsqhe6IRVAbFWDefer5YBErC+XyodWLCNQCGeMhWQaha0SpoWvmgfGOUSADMOkZV2ie6Znu9RO3Yb/1rDJmjTJwFyAzRKsZ0azq0XsoBJoAt27Anti5YlGWk6o3fluSyKFsEMV2H90gYDXTsPphXix+xf6D+ow0nYfTC3Ffum/L+owGXxdYTIrPGzNQIBZlUlSSlp2YhjsSDW3piINCQKqK6jmx7EvJVOgADNdCgNsN8fZAot0jZiQruoI2VmI3BA2BO9dsTJXIiI7F4TenRdum+nxfp4wFXEM7HrVtGpojamytMQVaxXhWPfFcLxouUjjUhI30BQGbSFikCi6smq/5444/IoeOJXWJ5GO7Zcur2rba9OgHbUbN0vgYfzCKGy+gKAZT7tV91L6YBHieYiaRGaLU8LFozqK0SNJsV6nsbFhT3Aw0+eXXCxsDQ99JoXo2uq77YRz+bheQFZogquUkUxBiXEkIIJI297T/AMate2NOdEMkQpShVzVAj8B+nzwGNmEy+pmEZYl7rmuFvUH1BfdUlkBNCydXezb+bnikdleyjQsjimGzEAix271hODOwTTRmGWExtFzdHLolQWUvqI2GoqK2Io/lqiBOcAFXSYjYAFHqU/ngMSCHLIwdIKbms9iRvfbVZ/PmybeNthtT+V5Sl41B5Qy8SDZvdBlUDVV9trxxkpI5pXKleSpClHy5j6qII1SKNTXp7dqAre8NzyRxvO0lCJMujNtYCgzEmh8hgM0tA7QExfdAKrCRukX2Ne9WhTRvz87cleN1zQcEqXB7Mu4jiKnUBakEAhhuDRxVwzRJLI+uMxqxqNoOW6HTGRq1gNsCTdD7weKw57RHEMw0myCVR7pbukQACgEncgUBgMzLw5culxNYKkkyOxJ1F11i+sh7K6ro9sOSzIYZldSys7gqQy2CdxqrbbFXBJY2ka5I2J3VOTy2SnegQwB1Cqo79N0L3ZaeJEdpha84gdBc2WAACqCSSTWwwCXDFy6zF1i0MdZsMx3lKF+nt1GJf4Gu5xZMsbwjUjnTJIQVLxlepxYdaIsGu/nBwZ0GgySQyGZhydMQQ7KzkV3FaGO/Ygjvhh83HFlmeVlRNbi3FqCZCFseRZH/ACwC/DMvAJi6RMtDYhnZfdCXo7AlEXevH1wuYoWgyruJNccQ008kValFnpoHtV9wCa7m9nhcHLXQ7q0m2qgq+PAHgkE/mcZc2YjXJwhmRJGy40M0Zk00otyoHurYJJoCxZ3wAOSsc5RCp5Tgbs1qS7E146mb+njHfGooHKmVGIKEMdTxgqCDTAVrUd6N1v6nFjhEikjZkaflSsSqhbX8u1B1Hzu8M8Y06EXWiO50IzprHYu60dt0Rtztt57YDNiy8KJO6RsruQGNu99Rfz23kY1t3+mGeK5aBnErxsSCpO8iKWQ3HqX3WIbsT8sXvFpy1WrGhqZQAGIoE0NvFfljnjObVjyFlCSmjuhZQDqrUa0gnSSASL0+cAtDlYoIVWONkBli6adgKdAACRsKA2GKc9lsrzmk5IMpOrmWyyXpEZUH3lXQTsDXfazeNXNn7JOoMRJECR2JDpfbt9MZ/F81DqZRIiNHbSkxah7mqi2kjVRV9N3p3qsAZRYoxl1jQqvPckAM25jlveu574o4llsszvcZkJF0ZHADFlOynZCWS7AG6n1318wqhsvoAozE9NV91L6fTCGdljfMctGCsg1TBoDRUsCDrZNIsLIAbo9XcjYGMu8atAqBtIRwNmb4fNG/rjNzGWgDkmJmOssAZXABLBywU7KSyqaA8+hON11AliCgAaXqu34cLZuAHMRjUg1AtoKAltPvHVW3vL/KvNhacwOeNm+6P4G+JfljKjy+XWRdMJBVgLDt2DswJHmmZiAdxqI8nG2334/dN/mXGZlJo5Zi8csRiFal5dEM17ajVNe5Q9Xa62sH8s4OYlq/uou4I/FN64MdRf7RJ+6i/wA02DAY3EMpBNEgmYkJLKdKne25qfUUHJsVRAxxwbh8CTlxKxYb7qiAnRHFsVUbVGDpG1m62FaiKvIJc0A0m5YqL1tVkEY64NlWA1SLpfxTswqr8sfJP8sBmTwxTZPLq7igkZoKj2dFCw4NVdgiiCBv3B6ysMMUGZCSaiwOpnILMVjVASe7bIDZ72cMBl9jhtlD8leWGfTbaBQ95b7+uLBAy5aUuulyj6gGLDbVVWfSvT8u2A0UzSUOte3xDCvFc0nKbrXx+Ieox3mWmtBEE011Fr9V2FHa11b0aNfQrztNypeaEA6dJXzvvYs9th333wFfHZIJU5MhsHS+wDDoYMBvtZ01WLc5xCN41IYD7WPYkA/eL4x3xTKa70UZNrBZqr5hWHcrV/LE5qAJGoF7yxE2Sd9aeScBl8Wy8ckzu05owmPTSlVVtm0E9maxfyUfm4Zoh7KEKhVkIA2FVHKO3jE8Yg31R6S9jUCxHcFVrrUAlgB86PnFsioDlghtec2+rV2jlB3s+RgPP57g2W1u3NkBttQUKwYvMswOkg3pK6br3TvdCtXh6RRclFkBFStZKg27BzsNgLY0B2FDHWbiUyqsbIxvrXmHUN17AOKpSx7HcDDxiCyxKOwWTuSfh8nAeUi/Z3KxGhNISulRsrDYwsNq3XXEWI9ZH7eN/h6RQtHGsgIWJhZYfED4oD6AUOwxzmMsBImnTyt9dysCoGrUR1fhIQEVtd3th4RgSqo7CI+fmvnAYubycDvyzIbMzyXpRltkII6wV7Hax39RYLnEI45zmoWkAWXLLGSCLAbnKSL2vfBDlleUcsq8IFErIxK7dtnrvXj1w6qgzyg9jDGO/wDem84Dzn9jZYltEjoHMi6QE2EnJLiyL03EpBN11AbBQNTNJFMuZR3GkyoxAIJOlYmqj3vTWLMpltcpPS0O+l1kYm+kUesg/i3rwO1buZaMM2YU9jJR3rvHH5GA8/leEZYMArkU6lLC9ASUzVfeiTps7kep3w/mY4pY3V36VzGulIs6XDAfnXjDXDMmQ7MdOm7TSzdwWTe3IPQF8De/IxZCilJNZpRK5J1af4n0wGPl+H5Y5iGVGKcvqVKQLsksVWRqApydIPej53szeWgmhXmuSiSSEoj0Wsum+k3VMdv9MOcFy92zaav7Mo7EEULNa2FhrH5fPDGWrkMGNAtILuu7sBvY8nAYHBuGhM0JDKGVV959OtmMcSbkKPCXsx3vYbU0sSNDlpBO0biAR6oyhOlwhb3gQKKKQfFeca3BoXVW5iqGLfhJIIob9RNb3tfasJogOTiqtYy4ZAXKg0q3ZBG3azgEfYoUOYlWQ2YpRTaR94dZ6qtqI2smhsMNftJlYcxEiPIaGpuimu43jIN34lJ+owycuRl5WcaXMcgIDFhXVVWT4r/ljrjSJywWKhtlGtygIJGoWCL6bNfLAKo0KQTBGABkZqNCizAkADxirjORhkmWRpSDQToCbDqFa61BDq6luth23txYwMte2oquqnLANtYBJO2O+Ny7BUKmTc6TJpbTRsgBlvcDua74BDLZeGGM8tgA88DEHSKoQx7AfKMH6k4o4zwiCWWQtMwMkbKdAj7FClFqtlG7BWsBiD6DG1mhUMY/vw9jf40874W4wtOoTQZHu1aQqfd6dKhh5AFj54CjKLHGIArg6sw7nVpXcpLfStAD/v3OKuMZSCR52aR7dIAdJG3Jd5EIrc2z0R8tq7405I1U5YJ7vNNb3/u5fOFc1FcoWEK+45tzMGSmXsA3wl9vUD6YDvJmKP2dFcaUjZRbC6GjE5nNQmZJCx1Rq6gCqOsoD/lB+hJw0IQksSrdaX7kn4PXCmZyh54CqCgouTI2oXrBNathsKNfF9QDBzSGZTrX7o+R6rjzcvA8sVZWmlIMhdrI6pGV1kcf4gbobAgUKJB9SABMo8CI9z8184Ry665yyaGiuy6ykm6Bqg1e94rAOZZwcxJpII5UXY3+KXBjqL/aJP3UX+abBgM3NZQvHE4KfZTyPpf3WvmpRrtWuwaO4xHCOHuk4YTKUESryktUUhUHRHdIu11be943JvXJhoSa3DSGgqkt1sa6gbO2J4Rkb62UqPCMqChQ9EBG/j5emAyOJ8IM+XypDqoGWaM6iV+8RPQG60nba/UYZiyUie1M02tTCw0AtQ2JUhDYXbagfHgbBhMqPYomVCSsKNSqpZqT3RqB74Eyg9nmdlIJR+l0UEVqF7KO/ff1wGrnMqJYmjLMoZa1KSrD5gjsfQ+DinOxaYCvegBv8iMUSzBZAgyzMNIOsKK3Dbf+EfqGFpZxIkgOXMdKDbLX4q71Xj1v1qxYHFMk/PlZXRBPl0hssQ6EGamWhuftRW43GJy8TiNmdw+vMQsukkqo+xWgW8Wpbb4jjriWSKDUA8lselUjOnua3QmvH5DHD5L7JWNi3j6SijSeYu/ug39f4YCjjXBRJmGczBdXstLZAIhlaRtX1B6fQi8X8JyYhgyESsGCNp1AkgkRS2Re9XeI4hktFbSyXZJVIzXYdtPzJA7bYI8iLyrG6aQnQyqNNxymjSg7XWAr4lw+5sw6yojSRQLVlWAjeR3OpdxqWQAHf5gjbDnDIWQZVXk5jLCQz2TrICdVnffvvhTimWKMSsckmwI0ohG/MNe4TtSj8187FyTh6h4k86X6tK33XxVfLtgMPin7Pq88snPQKZFOkj3UICZhCf8A8lL+YGPTSC5h84m/quMfPZUq4URyPqYAuI4yANtz0/Mj6i67nD8WRUSgHqPLbcqo8r2oAYDzOW/Zp0jCR5umVIUdlYqw5cci6LA2QM3MWxdggmq0+jz+R5xzMOojmZZE1VdWZhdbX9NsKtkTztAR6J3fRHp7dwdB3/5/TD65RTNKKA+xj3AFjebcbd8BiNwt3JeOeONmlS1iLKnSukaqosT6dOwUXtZ9FlGAbME7ASAn/wDnHjHhyxMoQxyAW3Xy49OxO96POkV+X1L0eRVmnA6ftR2VT/u4/iBwFH7PZDks5MuvUWCAM2kdTMek9N9Qs1eO8/lOblc1FqC6zIuo9he14VyOU1SaTHIlLeto46shem9HvdRH5H507DkAyvW1SP2VDq3HxAjx/PAL8M4ZGmYWSOQNqjfVbbsWcNqoUtdJGwHYYp4twv2jLBHkCRcyQyEi76nCjfYUxDX4Kri3h+S1PusiUPKRgH5e5+e2/e62u1MkDEWAOxk6FVDqOtj+JTvtX54CnhGVm5oZ8wsg95gpbcmONaAOwXUpcf4/lZS4nwfn5aAmXlD2KSK7qzIsVX/dGg2PpjVyHD7JJ1LRAopGNWknfZfxVv8AyrFWVyAOXyzAXUcQ0hEPfSCx1KTsDe3pgM7KwzczNFmYxiKbcyWG1tqSk1ELpQFew2A9dtvj0CyQqjMq9cbgt26HRyPzC1+eM/LZW8vKzK61Gw0uignou9kB2LVttYPfG4MlGQLjQ7eVGAzlgCQzgMDcrNt4tgaPzGF+LcEV5pJZJKDRoEXxqTm9R2vbmDYH1u8aHEsnGInqNB27KPUYXz2QK0RqckntHGdI7/D22wC+QyDwwaXk1/bQ6RqZgoUxKQC5J3ZS1dhdfM08d4VzM0snMRRph2Ym/spGlvTVNd7biiL3xemTuGNzqFyR9DoikXIvcBRR+mNk5GI7mNL/AMI/0wGblI9KZNdYepCNQNg/Zy+cZub4IqGRzPplLuy9RUBGkSR0tQGGpYwpazXceh9J7FHt9mmxsdI2O4semxP8TiGyER7xIb9VH+mASyWXaMwI7l2CyWSSe5UgWdzQIWzuas74w+Kfs+XkzDmdA8yujKbA00vKFjc6Sqmu32knrj1Zycd3oWx2OkYg5CLc8tLPfpG/8sBRLHcmn1hYevlceYy37NMgEYzO+hUJDOjWsTxhLSrRXYOPNkg3Qx6/2OO70Lfa9Ixz/Z8V3yo7u70C79e2AoyakTOGNkQw2fU3LZwYcjgVSSqgE0CQKurr+Fn+JwYDE4jlJJcoUiNOZ1N3VKMwC/YixoDWLFjbzhzhGXlRpA73GNIjAAqtK6m8tZfVszHbDLZFdJW20kk1fqdXpffEZfh6peksLq9/T6jAeb4jw2ebL5XkGtOWa7YqCxWPQOlgQ2zU24X0OG0OZrM80MIeS2gMYyQQD5TfddzfY3RI3Ox/Zy6FjttCgAC/AFDer7Y5j4WioyKWCtdi+9ij49BgJaCQyRsJKjCnUle8fBvxXp5v5DC2cgkAnZpNSNp0LXu7i9/N98aAg/vt/L/THMuU1AqWYg/Mf6YBHP8ANXMxOsbvHypEYKyABmaIqxDut0FfcWR+eOIFlGVg57Fpi0Jk93Zi6agNIAoGwP8A1w7meHrJWssa7b/6D5Yn2BdIW20gggWO4OoePXAYXGOGZh83zEYiIez7K9N0vIZNNtpGxTUGU6lsDfDPC8rJFDkUlZmlDfaFiGOoxSltxsdyd8aU/DUc2xYkepHz+XzP8cd+wjo6m6Da7jbYr6ehOA8pmOG5rU+hZVPNdi3OWnUzo6BFLkArGD7wX4dwxxu8O5tw8/7ypu9Xp1DRq09OvRp1adrutsM5jhSObfUTVd8XtlbYNqaxYG481fj5DAeS0ZuAyNUugyCzqEkhFyHoBLJpsoNTIh07bkLja4c0rJCZL5zZQa9qOshdW3g6rw5LwmNm1NqLet/T/QYv9l6tWprqrsdu/p8sB4vhnC8+qJvIjKBuXUkuIZFPSXkUguY+okEm+las7/EYpHTNKm0zZNQtHT1kTgU17dXm8Pf2SmrX1aru78/9E4vGUAYtqbUQATY7CyPH944Dzvs+eR2IbXqmQmtKgoEjB99m0Cw90CSdwPOH+IZd5Is7HHYdiVXS2k2Yoxs1ij87w5HwmNWDC9Q3BvftXp6GsXJlACxDN1GzuNzQHp6AYDynCOGZ5Z0kld9PMTWFkBUqqTx3pJ7H7GQgb2x7ldm83lp2kflhirsFJDhQhWXUzEEg7oa6QTtR2xtZfhMaNqXUGqrv6f6DFoyQphqamu9x57+MB55/7RY0CUAUC/siSwXMWR36S3s/cdr2G+OIMtmWPSCAzoxcOAqFHkLqRd9RrsCDe/bHooeHqptSwNV47XfpifYF06NTaSSav1N96vvgPPxy8Rqyh3QrVxWH0Q0x3rTrE+wJ95dvROLJ5zljk2P97E5caN8pykjKk398Q9FdO13e2PWQZBUJKlhfft/piBw5dCpbaVAAF+BsPHpgPM8SXOkyyAMqla0loyoTUS2sAk3oJopvq02ax7BOw+mFV4coVkBYK12NvIo+PTDYGAV4p9035f1GMDKQZtGQ6XIjCow1oeaNbFmW2+HTu2k9x9fTTxB1KnscL5nhyyVrLNXz/wCXywHmYpM6Gy4zGqiYtdBCmoCK91GoNzNf907Vj2WFEyChVW20qQQL2sHUPHrhvAGDBgwBgwYMAYMGDAGDBgwBgwvmcwU3K9O1tdVZA/oSb+WFv7WBJARzT6CdgLsC7vtvf5YDRwYzI+MA6QY5AxAJFDayRub8VjrLcWDuE0MCSQD42AJv077fxwGjiGNbntjMTjKtdRyXRO4A7avn/dPa8c5jiSyJKgVgeVIbI22tT57/APXg4DQ9qT41/UMHtSfGv6hhHiGTBNx7ybWDIwpSeogBhXnfEvlNCAknUXj1dTEXrS6DE0L7YB32pPjX9Qwe1J8a/qGM3jisSBEVMx/A0jLai9wFYHvW/wD3wzm8stRJ1adZ/Eb9yQ+9d/zwDPtSfGv6hg9qT41/UMY/EIRzEjiKsxNujTvqAtTYUPfbV49PoXXyKK6Vq6tQNux2rxZ2/LAN+1J8a/qGD2pPjX9QxkT5UtIqx00TKdR5z6tiQ1U3j19cMPDHqU6zoMbsW1nsDFvqvYUPB9cA/wC1J8a/qGD2pPjX9QxlQ5YSPaEPD4dZWJunDbhqsEgfQ/LZkQIrSAkhBHGSS52oyG9RN+PXAOe1J8a/qGD2pPjX9QxlZXJln9YKtHWVyWoLVnXvdve2+35uBVAm1tpQMLOorQCpuWvAM+1J8a/qGD2pPjX9Qxk8Lg5hY2GjshGSZmsA7WQx3oAn5/XDUsKNzTIxVVeydZUe6ncgjbAOe1J8a/qGD2pPjX9Qxk8OyxILTaVDEaCkzkNZvyfpVf8AIXu8YhJkdUHMkos+gXrehqsYB/2pPjX9Qwe1J8a/qGM7gCWus6b7DRIXWqU/ER3P9MUzKiwRsXCuYlCBpSis2kUO48/1OA1/ak+Nf1DB7Unxr+oYzcvkm5TNKCsnVssjsu16e59P+vGO+JIDHYI5gVTTSFBQYWTRH/W3YnAP+1J8a/qGD2pPjX9Qwi2V0ZeS71GI31MQNjsNRPb184q/aJwoWmjEh2USSmMEHYkUws7jfvvgNP2pPjX9Qwe1J8a/qGFWh0woD31xXuW31pe5JOEuLOHasu0bzA9SGUitPa1Vh2asBr+1J8a/qGD2pPjX9QxQ8IQwqLoSHuSfwP5O+EOIwjUpjdTqem1SsN9QUhacCxZFb+B8iGwk6k0GUn5EHFmE+SEaMC6tjuSfB8nDmAMGDBgDBgwYAwYpmkYXpTV0k+8BvtS7+u+/ywnLxYKXGhjpJrwGpbNE15DChfa/Wg0sGMyfjAUMeW/SAfFG6qj+e9/zx23FVC6tL1zCnbexe9X22wGhhbif3Mv7tv6HC39rr0nQ9MVAND8QUjz26u/rjrMTiTLOwBAaN9j37HALcQidcwJVaMBoxGdeoEdRNiu/ftY+uF+E5R44CHl5tzxkGydIuIFbbf3gx/PDPGcpQDqsjbgaE0/PfcH88C5MLEpOokvEaerW3XbpAG3b8sArnuHHnSVLEplOsFk1SIRHyxy96FGmvwS4/FYu4TlmjSENIZDzWN2TXQ4oE71YP8cHGsuUpkSV7NaY9PTQu9wfTx6+dhi+XIKvKUEnrPUav3JPQAfPAZXGeCrI+Ybn6JWUmLeuW/JZOYa3sBie9fmMbwUAwhfd3qyTtp9TufzxnZzIFWjUc1wxFsNNLRQb9PkE9vQ/kxHw8I8YLM/cdVeAd+kDc3/IYDz8X7P8t20ZhV2LFLYUTOrybg2FcKFNeSTvqIxof2OTlEyodSWyUsQejVkIoarut774vzeUIlVAJSrb6wF0rv29w1Q339PXu4+SXWi2fu332vvH+WAxcxwNRIBHmGUl7ca2Bd9UFk6KH3Uejt+L5nDn9lM0TQMwduTECzFjdM57hg17e9dg0d6wHIHm8v7WrB5lJV9/g8aAP+L+DiZEa3WzfLj6tr96T8vl2wGBl+Cttea7lVAV3QAl53I6SAzESoNRFtos98aua4e0mVzELONZQKXN1fLS2Pn54rhyJMxjImAW2EpCaWrSavTdnWf0fXD65AMZFsrTruKs9K7bit8BkjJSakAnVbaMFeZIxPLlErAFqJLKSpvxQ3GNDiOTMgaioKTo4DC1JCrsw/PY+CAd6rFOUyRZ3UiZApNOdNNuRtS7WAD/ANWXosmp5q9uvuO/upv6YDByXBH1QXmVcKweqKDaWRzpVaUkh1UsR/uwe5Na2eyolysqEhdTyCyLA+0bFfBsvqZy0cqadgH00e4tdI7bX3xcuQDxmiwppdlrfrb1B322+uAV4XkKzUkqzKUcs+hS24YRqLF6dtBNgX1fW+c/ky8WWYGMaYypEgJB1oB2Hf6ecM8KyJbrbmJ26G0+QDvSjzYr5XjhsgDBG4L9MQPLSushe24J3/0wC3BcmyGcGRmjSMJEGazWka3NMdmZbF0R1bAHE8f4WJOtpRGDBoFkgHqVrau6/LF+SyVxM7cxDTWj6fFrvpUbGtX54sz2RqMuvMYgCo00/IULH574BfK5N0XNFpuYCjCrY73ISx1EhTRC0tDp+gXvjuRLZiCUMoKI6aS7oTqaM30dx0VR23GBch9g7sZATE1o+nvpIs6VHfv+eLuM5bTTqkj7gaUragxvcHv2/hgDJwhMuq6+YeauptRNnmL8RsV2rxhfiXDgZnPNCGQwbAlWIjZmYWtHqBr+N4thyn2AJDgs6bPWpftAPAA7Ue3pjnP5EqUA50l7WNHTuo36fmT+RwFfA8i8SwhpjLbL1FmbqWFlc2xJ3ZSaxRxbgSNLO4dVaQQ1erpZHEkh2O2tUiuqPQD4w9FkN4HJcamvltp6bjexso3v+YxRxbLlCSqzSAi+nSR+Lb3CfQfSvzBzhkJRIQ0nMOqQ6rJFMWZVBO5CghQT3AGNbGfFlQjRbknfdqv3fkBjQwBgwYMAYMGDAGDBgwBgwYMAYW4n9zL+7b+hwzjiaMMrKezAg/ntgMHjOXzLZmKSOuXFp2MmnXqJEvT2OlKI1VveLchz+T/9QSX5se9pXvJejQB0Xdarau+NGbIh61Oxrt7v/oMT7ENIXW1Ag109wdQ/D674DE/aLhDyPI0QOo5aRVIevtDpCGrq61b4fyqyjliVizCeTSx02U0yaL0AC9NeBhqTh4Y2WYn/AIf9PniUyAAUBmAUkitOxN2fd/vH+OAwZOFZgTZmdXIJc8tFIsqUjFksxSgQxClRv5o41OHc3RBzzcvUGO2/ej07bijthh+HKSSWYk9z0+lfD6Y7XJ1ppmGnt7u3/hwGPxXKTtmCUvlscsdWsAJypXeS1u+pSq7A32NAY15vvU/dyf1jxw/C1JJJJJ7np9b9PUD+GLRlNwdbWAQPd2Bqx7vyGA8Rlspn4OSmuQ2sMZKsjvtFmXYMZAVBEhjXWfeAQWSax6mSORklU1zjllB0mhrIk7E9hq7YaPDlvVqa7u9u+3y+WLRldy2trIAJ6ewuvw/M4DzMPDs5AgEUmsuj6lGkBJKhCECRmNAJLdEgs915GjxvLSypLFFsZJVV21lNKaVLdQ6gSBotdxqvxh9OFoG1gtr36um97J8dtzti5ctRJDtZNn3fQD4fQDAeXeLiRjGmSnCaaHKIYrHJ1jUpPVKI9idgx7dxocUy0jmwrOqykyRq/LLXGADdjYMQaJ+e5AGNKDhioQVLAgEXt5q/H90fwxacn7w1t1e97u+1fD6DAef5Of19MhCDsmqNxQ5FDUy62B+3tjRNDtti3jWVkkhj5altOZdnAIFrco7M6A7ldtQ/ljYiyAU2rMD2/D8v7vyx17F0ldbaTdjbySTvV9ycBgfszk83HJUrXFy1BGoM2sRxLqYkk0dLbAjeydQIIczkDvl8vpBZV0GRA2kuugjSGJA94q1EgHSR5xpQ5EJelmF96C/M/D8zgOQGgJqbSKAG3iq8X4GAyuGZKROc7ltJhjVUMnMC6VOoBiNRNndm74p49kpXlyzqrNGsThgpX3iYipId1B2V9xZF/PG3HkAoKqzAHuOn0r4fQYJciGADMxA3A6f/AI4DLy/tGjN886kp+Uekbde1L4A07sbO+wrerNcNn52ZlRqZigi7EgaUDEajpH49ivzxsLkAFKam0m7G3nv4vEzZEPWpmNdvd/8AjgMfIpmhr57601x6CdF2J3H4AO8YiJvyT27DOzPCM37UzqxERnWYAyeRpSqv3ChJK+q9rOPVewjSF1tQINdPcHUPw+u+Ocxw8PWtmNAjfT5q/wAPywGPwLLzqbzBYs84Yaip2GXCn3OkDWr0AO1E7k4TlyGcSZ2R+hmlcW4tCSoAUNYIZASAdlYb7Ma9MuSACAO1J7vu7bFfh9CRvivM8LWS9ZZrGk3Xbfbt8zgKOHiXTFzjb6pO+m9PVo1aOnVpq9O13WNXFKwbglmNdrr/ANAMXYAwYMGAMGDB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://www.bpc.edu/mathscience/chemistry/images/periodic_table_of_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49" y="0"/>
            <a:ext cx="905785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9/Alpha_Decay.svg/220px-Alpha_Decay.svg.pn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623455"/>
            <a:ext cx="9144000" cy="6234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Elements such as Uranium-238</a:t>
            </a:r>
          </a:p>
          <a:p>
            <a:pPr lvl="1"/>
            <a:r>
              <a:rPr lang="en-US" sz="3600" dirty="0" smtClean="0"/>
              <a:t>Alpha decay: alpha particle (Helium nucleus) is emitted. Element loses 2 protons and 2 neutrons.</a:t>
            </a:r>
          </a:p>
          <a:p>
            <a:pPr lvl="1"/>
            <a:r>
              <a:rPr lang="en-US" sz="3600" dirty="0" smtClean="0"/>
              <a:t>Beta decay: beta particle (electron ) is emitted. One neutron is converted into a proton.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1" y="303997"/>
            <a:ext cx="8416335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2400" dirty="0"/>
              <a:t>The grid below represents a quantity of </a:t>
            </a:r>
            <a:r>
              <a:rPr lang="en-US" sz="2400" dirty="0" smtClean="0"/>
              <a:t>U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. </a:t>
            </a:r>
            <a:r>
              <a:rPr lang="en-US" sz="2400" dirty="0"/>
              <a:t>Each time you click,</a:t>
            </a:r>
          </a:p>
          <a:p>
            <a:pPr defTabSz="913972"/>
            <a:r>
              <a:rPr lang="en-US" sz="2400" dirty="0"/>
              <a:t>one half-life goes by. Try it! </a:t>
            </a:r>
          </a:p>
          <a:p>
            <a:pPr defTabSz="913972"/>
            <a:r>
              <a:rPr lang="en-US" sz="2400" dirty="0" smtClean="0">
                <a:solidFill>
                  <a:schemeClr val="accent2"/>
                </a:solidFill>
              </a:rPr>
              <a:t> U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238 </a:t>
            </a:r>
            <a:r>
              <a:rPr lang="en-US" sz="2400" dirty="0" smtClean="0">
                <a:solidFill>
                  <a:schemeClr val="accent2"/>
                </a:solidFill>
              </a:rPr>
              <a:t>– </a:t>
            </a:r>
            <a:r>
              <a:rPr lang="en-US" sz="2400" dirty="0">
                <a:solidFill>
                  <a:schemeClr val="accent2"/>
                </a:solidFill>
              </a:rPr>
              <a:t>blue</a:t>
            </a:r>
            <a:r>
              <a:rPr lang="en-US" sz="2400" dirty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PB</a:t>
            </a:r>
            <a:r>
              <a:rPr lang="en-US" sz="2400" baseline="30000" dirty="0" smtClean="0">
                <a:solidFill>
                  <a:srgbClr val="FF0000"/>
                </a:solidFill>
              </a:rPr>
              <a:t>206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- red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562600" y="5180703"/>
            <a:ext cx="3157138" cy="8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1700" i="1" dirty="0"/>
              <a:t>As we begin notice that no time</a:t>
            </a:r>
          </a:p>
          <a:p>
            <a:pPr defTabSz="913972"/>
            <a:r>
              <a:rPr lang="en-US" sz="1700" i="1" dirty="0"/>
              <a:t>has gone by and that 100% of the</a:t>
            </a:r>
          </a:p>
          <a:p>
            <a:pPr defTabSz="913972"/>
            <a:r>
              <a:rPr lang="en-US" sz="1700" i="1" dirty="0"/>
              <a:t>material is </a:t>
            </a:r>
            <a:r>
              <a:rPr lang="en-US" sz="1700" i="1" dirty="0" smtClean="0"/>
              <a:t>U</a:t>
            </a:r>
            <a:r>
              <a:rPr lang="en-US" sz="1700" i="1" baseline="30000" dirty="0" smtClean="0"/>
              <a:t>238</a:t>
            </a:r>
            <a:endParaRPr lang="en-US" sz="1700" i="1" dirty="0"/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5181600" y="914117"/>
          <a:ext cx="3657600" cy="406463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</a:tblGrid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lives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U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%Pb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of 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 Pb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ratio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82" name="Group 78"/>
          <p:cNvGraphicFramePr>
            <a:graphicFrameLocks noGrp="1"/>
          </p:cNvGraphicFramePr>
          <p:nvPr/>
        </p:nvGraphicFramePr>
        <p:xfrm>
          <a:off x="406400" y="1734695"/>
          <a:ext cx="4368800" cy="4183676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</a:tblGrid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126" name="Text Box 80"/>
          <p:cNvSpPr txBox="1">
            <a:spLocks noChangeArrowheads="1"/>
          </p:cNvSpPr>
          <p:nvPr/>
        </p:nvSpPr>
        <p:spPr bwMode="auto">
          <a:xfrm>
            <a:off x="203201" y="6082064"/>
            <a:ext cx="4460460" cy="4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146" tIns="61073" rIns="122146" bIns="61073">
            <a:spAutoFit/>
          </a:bodyPr>
          <a:lstStyle/>
          <a:p>
            <a:r>
              <a:rPr lang="en-US" dirty="0"/>
              <a:t>Age = 0 half lives </a:t>
            </a:r>
            <a:r>
              <a:rPr lang="en-US" dirty="0" smtClean="0"/>
              <a:t>(4.5 billion years </a:t>
            </a:r>
            <a:r>
              <a:rPr lang="en-US" dirty="0"/>
              <a:t>x 0 = 0 yrs)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1" y="303997"/>
            <a:ext cx="8262447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2400" dirty="0" smtClean="0"/>
              <a:t>The grid below represents a quantity of U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. Each time you click,</a:t>
            </a:r>
          </a:p>
          <a:p>
            <a:pPr defTabSz="913972"/>
            <a:r>
              <a:rPr lang="en-US" sz="2400" dirty="0" smtClean="0"/>
              <a:t>one half-life goes by. Try it! </a:t>
            </a:r>
          </a:p>
          <a:p>
            <a:pPr defTabSz="913972"/>
            <a:r>
              <a:rPr lang="en-US" sz="2400" dirty="0" smtClean="0">
                <a:solidFill>
                  <a:schemeClr val="accent2"/>
                </a:solidFill>
              </a:rPr>
              <a:t> U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238 </a:t>
            </a:r>
            <a:r>
              <a:rPr lang="en-US" sz="2400" dirty="0" smtClean="0">
                <a:solidFill>
                  <a:schemeClr val="accent2"/>
                </a:solidFill>
              </a:rPr>
              <a:t>– blue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PB</a:t>
            </a:r>
            <a:r>
              <a:rPr lang="en-US" sz="2400" baseline="30000" dirty="0" smtClean="0">
                <a:solidFill>
                  <a:srgbClr val="FF0000"/>
                </a:solidFill>
              </a:rPr>
              <a:t>206</a:t>
            </a:r>
            <a:r>
              <a:rPr lang="en-US" sz="2400" dirty="0" smtClean="0">
                <a:solidFill>
                  <a:srgbClr val="FF0000"/>
                </a:solidFill>
              </a:rPr>
              <a:t> - red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5181600" y="914117"/>
          <a:ext cx="3657600" cy="406463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</a:tblGrid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lives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U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%Pb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of 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 Pb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ratio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1:1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5329951" y="5105400"/>
            <a:ext cx="3814049" cy="11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1700" i="1" dirty="0"/>
              <a:t>After 1 half-life </a:t>
            </a:r>
            <a:r>
              <a:rPr lang="en-US" sz="1700" i="1" dirty="0" smtClean="0"/>
              <a:t>(4.5 by ), </a:t>
            </a:r>
            <a:r>
              <a:rPr lang="en-US" sz="1700" i="1" dirty="0"/>
              <a:t>50% of</a:t>
            </a:r>
          </a:p>
          <a:p>
            <a:pPr defTabSz="913972"/>
            <a:r>
              <a:rPr lang="en-US" sz="1700" i="1" dirty="0"/>
              <a:t>the </a:t>
            </a:r>
            <a:r>
              <a:rPr lang="en-US" sz="1700" i="1" dirty="0" smtClean="0"/>
              <a:t>U</a:t>
            </a:r>
            <a:r>
              <a:rPr lang="en-US" sz="1700" i="1" baseline="30000" dirty="0" smtClean="0"/>
              <a:t>238</a:t>
            </a:r>
            <a:r>
              <a:rPr lang="en-US" sz="1700" i="1" dirty="0" smtClean="0"/>
              <a:t> </a:t>
            </a:r>
            <a:r>
              <a:rPr lang="en-US" sz="1700" i="1" dirty="0"/>
              <a:t>has decayed into </a:t>
            </a:r>
            <a:r>
              <a:rPr lang="en-US" sz="1700" i="1" dirty="0" smtClean="0"/>
              <a:t>Pb</a:t>
            </a:r>
            <a:r>
              <a:rPr lang="en-US" sz="1700" i="1" baseline="30000" dirty="0" smtClean="0"/>
              <a:t>206</a:t>
            </a:r>
            <a:r>
              <a:rPr lang="en-US" sz="1700" i="1" dirty="0" smtClean="0"/>
              <a:t>. </a:t>
            </a:r>
            <a:r>
              <a:rPr lang="en-US" sz="1700" i="1" dirty="0"/>
              <a:t>The ratio</a:t>
            </a:r>
          </a:p>
          <a:p>
            <a:pPr defTabSz="913972"/>
            <a:r>
              <a:rPr lang="en-US" sz="1700" i="1" dirty="0"/>
              <a:t>of </a:t>
            </a:r>
            <a:r>
              <a:rPr lang="en-US" sz="1700" i="1" dirty="0" smtClean="0"/>
              <a:t>U</a:t>
            </a:r>
            <a:r>
              <a:rPr lang="en-US" sz="1700" i="1" baseline="30000" dirty="0" smtClean="0"/>
              <a:t>238</a:t>
            </a:r>
            <a:r>
              <a:rPr lang="en-US" sz="1700" i="1" dirty="0" smtClean="0"/>
              <a:t> </a:t>
            </a:r>
            <a:r>
              <a:rPr lang="en-US" sz="1700" i="1" dirty="0"/>
              <a:t>to </a:t>
            </a:r>
            <a:r>
              <a:rPr lang="en-US" sz="1700" i="1" dirty="0" smtClean="0"/>
              <a:t>Pb</a:t>
            </a:r>
            <a:r>
              <a:rPr lang="en-US" sz="1700" i="1" baseline="30000" dirty="0" smtClean="0"/>
              <a:t>206</a:t>
            </a:r>
            <a:r>
              <a:rPr lang="en-US" sz="1700" i="1" dirty="0" smtClean="0"/>
              <a:t> </a:t>
            </a:r>
            <a:r>
              <a:rPr lang="en-US" sz="1700" i="1" dirty="0"/>
              <a:t>is 1:1. There are equal</a:t>
            </a:r>
          </a:p>
          <a:p>
            <a:pPr defTabSz="913972"/>
            <a:r>
              <a:rPr lang="en-US" sz="1700" i="1" dirty="0"/>
              <a:t>amounts of the 2 elements.</a:t>
            </a:r>
          </a:p>
        </p:txBody>
      </p:sp>
      <p:graphicFrame>
        <p:nvGraphicFramePr>
          <p:cNvPr id="22606" name="Group 78"/>
          <p:cNvGraphicFramePr>
            <a:graphicFrameLocks noGrp="1"/>
          </p:cNvGraphicFramePr>
          <p:nvPr/>
        </p:nvGraphicFramePr>
        <p:xfrm>
          <a:off x="406400" y="1734695"/>
          <a:ext cx="4368800" cy="4183676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</a:tblGrid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150" name="Text Box 79"/>
          <p:cNvSpPr txBox="1">
            <a:spLocks noChangeArrowheads="1"/>
          </p:cNvSpPr>
          <p:nvPr/>
        </p:nvSpPr>
        <p:spPr bwMode="auto">
          <a:xfrm>
            <a:off x="283634" y="6062931"/>
            <a:ext cx="4995029" cy="4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146" tIns="61073" rIns="122146" bIns="61073">
            <a:spAutoFit/>
          </a:bodyPr>
          <a:lstStyle/>
          <a:p>
            <a:r>
              <a:rPr lang="en-US" dirty="0"/>
              <a:t>Age = 1 half lives </a:t>
            </a:r>
            <a:r>
              <a:rPr lang="en-US" dirty="0" smtClean="0"/>
              <a:t>(4.5 billion </a:t>
            </a:r>
            <a:r>
              <a:rPr lang="en-US" dirty="0"/>
              <a:t>x 1 = </a:t>
            </a:r>
            <a:r>
              <a:rPr lang="en-US" dirty="0" smtClean="0"/>
              <a:t>4.5 billion years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1" y="303997"/>
            <a:ext cx="8262447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2400" dirty="0" smtClean="0"/>
              <a:t>The grid below represents a quantity of U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. Each time you click,</a:t>
            </a:r>
          </a:p>
          <a:p>
            <a:pPr defTabSz="913972"/>
            <a:r>
              <a:rPr lang="en-US" sz="2400" dirty="0" smtClean="0"/>
              <a:t>one half-life goes by. Try it! </a:t>
            </a:r>
          </a:p>
          <a:p>
            <a:pPr defTabSz="913972"/>
            <a:r>
              <a:rPr lang="en-US" sz="2400" dirty="0" smtClean="0">
                <a:solidFill>
                  <a:schemeClr val="accent2"/>
                </a:solidFill>
              </a:rPr>
              <a:t> U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238 </a:t>
            </a:r>
            <a:r>
              <a:rPr lang="en-US" sz="2400" dirty="0" smtClean="0">
                <a:solidFill>
                  <a:schemeClr val="accent2"/>
                </a:solidFill>
              </a:rPr>
              <a:t>– blue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PB</a:t>
            </a:r>
            <a:r>
              <a:rPr lang="en-US" sz="2400" baseline="30000" dirty="0" smtClean="0">
                <a:solidFill>
                  <a:srgbClr val="FF0000"/>
                </a:solidFill>
              </a:rPr>
              <a:t>206</a:t>
            </a:r>
            <a:r>
              <a:rPr lang="en-US" sz="2400" dirty="0" smtClean="0">
                <a:solidFill>
                  <a:srgbClr val="FF0000"/>
                </a:solidFill>
              </a:rPr>
              <a:t> - red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5181600" y="914117"/>
          <a:ext cx="3657600" cy="4064632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</a:tblGrid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lives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U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%Pb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 of </a:t>
                      </a:r>
                    </a:p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238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 Pb</a:t>
                      </a:r>
                      <a:r>
                        <a:rPr kumimoji="0" 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ratio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1:1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076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75%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1:3</a:t>
                      </a: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2"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3" marR="373" marT="186" marB="1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166784" y="5068032"/>
            <a:ext cx="3879580" cy="14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3972"/>
            <a:r>
              <a:rPr lang="en-US" sz="1700" i="1" dirty="0"/>
              <a:t>Now 2 half-lives have gone by for a total</a:t>
            </a:r>
          </a:p>
          <a:p>
            <a:pPr defTabSz="913972"/>
            <a:r>
              <a:rPr lang="en-US" sz="1700" i="1" dirty="0"/>
              <a:t>of  11,400 years. Half of the </a:t>
            </a:r>
            <a:r>
              <a:rPr lang="en-US" sz="1700" i="1" dirty="0" smtClean="0"/>
              <a:t>U</a:t>
            </a:r>
            <a:r>
              <a:rPr lang="en-US" sz="1700" i="1" baseline="30000" dirty="0" smtClean="0"/>
              <a:t>238</a:t>
            </a:r>
            <a:r>
              <a:rPr lang="en-US" sz="1700" i="1" dirty="0" smtClean="0"/>
              <a:t> </a:t>
            </a:r>
            <a:r>
              <a:rPr lang="en-US" sz="1700" i="1" dirty="0"/>
              <a:t>that </a:t>
            </a:r>
            <a:r>
              <a:rPr lang="en-US" sz="1700" b="1" i="1" u="sng" dirty="0"/>
              <a:t>was</a:t>
            </a:r>
            <a:endParaRPr lang="en-US" sz="1700" i="1" dirty="0"/>
          </a:p>
          <a:p>
            <a:pPr defTabSz="913972"/>
            <a:r>
              <a:rPr lang="en-US" sz="1700" i="1" dirty="0"/>
              <a:t>present at the end of half-life #1 has now</a:t>
            </a:r>
          </a:p>
          <a:p>
            <a:pPr defTabSz="913972"/>
            <a:r>
              <a:rPr lang="en-US" sz="1700" i="1" dirty="0"/>
              <a:t>decayed to </a:t>
            </a:r>
            <a:r>
              <a:rPr lang="en-US" sz="1700" i="1" dirty="0" smtClean="0"/>
              <a:t>Pb</a:t>
            </a:r>
            <a:r>
              <a:rPr lang="en-US" sz="1700" i="1" baseline="30000" dirty="0" smtClean="0"/>
              <a:t>206</a:t>
            </a:r>
            <a:r>
              <a:rPr lang="en-US" sz="1700" i="1" dirty="0" smtClean="0"/>
              <a:t>. </a:t>
            </a:r>
            <a:r>
              <a:rPr lang="en-US" sz="1700" i="1" dirty="0"/>
              <a:t>Notice the </a:t>
            </a:r>
            <a:r>
              <a:rPr lang="en-US" sz="1700" i="1" dirty="0" smtClean="0"/>
              <a:t>U:Pb </a:t>
            </a:r>
            <a:r>
              <a:rPr lang="en-US" sz="1700" i="1" dirty="0"/>
              <a:t>ratio. It</a:t>
            </a:r>
          </a:p>
          <a:p>
            <a:pPr defTabSz="913972"/>
            <a:r>
              <a:rPr lang="en-US" sz="1700" i="1" dirty="0"/>
              <a:t>will be useful later.</a:t>
            </a:r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/>
        </p:nvGraphicFramePr>
        <p:xfrm>
          <a:off x="406400" y="1734695"/>
          <a:ext cx="4368800" cy="4183676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</a:tblGrid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5919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17" marR="121917" marT="61223" marB="612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174" name="Text Box 79"/>
          <p:cNvSpPr txBox="1">
            <a:spLocks noChangeArrowheads="1"/>
          </p:cNvSpPr>
          <p:nvPr/>
        </p:nvSpPr>
        <p:spPr bwMode="auto">
          <a:xfrm>
            <a:off x="203201" y="6082064"/>
            <a:ext cx="4767402" cy="4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146" tIns="61073" rIns="122146" bIns="61073">
            <a:spAutoFit/>
          </a:bodyPr>
          <a:lstStyle/>
          <a:p>
            <a:r>
              <a:rPr lang="en-US" dirty="0"/>
              <a:t>Age = 2 half lives </a:t>
            </a:r>
            <a:r>
              <a:rPr lang="en-US" dirty="0" smtClean="0"/>
              <a:t>(4.5 billion </a:t>
            </a:r>
            <a:r>
              <a:rPr lang="en-US" dirty="0"/>
              <a:t>x 2 = </a:t>
            </a:r>
            <a:r>
              <a:rPr lang="en-US" dirty="0" smtClean="0"/>
              <a:t>9 billion years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765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Earth’s Internal Structure</vt:lpstr>
      <vt:lpstr>Why is Earth’s interior hot?</vt:lpstr>
      <vt:lpstr>Radioactive decay</vt:lpstr>
      <vt:lpstr>PowerPoint Presentation</vt:lpstr>
      <vt:lpstr>PowerPoint Presentation</vt:lpstr>
      <vt:lpstr>Radioactive decay</vt:lpstr>
      <vt:lpstr>PowerPoint Presentation</vt:lpstr>
      <vt:lpstr>PowerPoint Presentation</vt:lpstr>
      <vt:lpstr>PowerPoint Presentation</vt:lpstr>
      <vt:lpstr>PowerPoint Presentation</vt:lpstr>
      <vt:lpstr>Heat of formation</vt:lpstr>
      <vt:lpstr>Gravitational collapse </vt:lpstr>
      <vt:lpstr>Composition of Interior Earth</vt:lpstr>
      <vt:lpstr>Composition of Interior Earth Crust</vt:lpstr>
      <vt:lpstr>Composition of Interior Earth Mantle</vt:lpstr>
      <vt:lpstr>Composition of Interior Earth Outer Core</vt:lpstr>
      <vt:lpstr>Composition of Interior Earth Inner Core</vt:lpstr>
      <vt:lpstr>PowerPoint Presentation</vt:lpstr>
    </vt:vector>
  </TitlesOfParts>
  <Company>Uintah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2 Objective 1</dc:title>
  <dc:creator>brad.holthus</dc:creator>
  <cp:lastModifiedBy>Jeremy Thrapp</cp:lastModifiedBy>
  <cp:revision>83</cp:revision>
  <dcterms:created xsi:type="dcterms:W3CDTF">2013-11-05T14:52:25Z</dcterms:created>
  <dcterms:modified xsi:type="dcterms:W3CDTF">2014-10-28T19:50:21Z</dcterms:modified>
</cp:coreProperties>
</file>