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8" r:id="rId3"/>
    <p:sldId id="263" r:id="rId4"/>
    <p:sldId id="259" r:id="rId5"/>
    <p:sldId id="282" r:id="rId6"/>
    <p:sldId id="281" r:id="rId7"/>
    <p:sldId id="269" r:id="rId8"/>
    <p:sldId id="260" r:id="rId9"/>
    <p:sldId id="268" r:id="rId10"/>
    <p:sldId id="270" r:id="rId11"/>
    <p:sldId id="273" r:id="rId12"/>
    <p:sldId id="271" r:id="rId13"/>
    <p:sldId id="272" r:id="rId14"/>
    <p:sldId id="275" r:id="rId15"/>
    <p:sldId id="274" r:id="rId16"/>
    <p:sldId id="262" r:id="rId17"/>
    <p:sldId id="264" r:id="rId18"/>
    <p:sldId id="265" r:id="rId19"/>
    <p:sldId id="280" r:id="rId20"/>
    <p:sldId id="276" r:id="rId21"/>
    <p:sldId id="277" r:id="rId22"/>
    <p:sldId id="261" r:id="rId23"/>
    <p:sldId id="279" r:id="rId24"/>
    <p:sldId id="267" r:id="rId25"/>
    <p:sldId id="266" r:id="rId26"/>
    <p:sldId id="278" r:id="rId27"/>
  </p:sldIdLst>
  <p:sldSz cx="9144000" cy="6858000" type="screen4x3"/>
  <p:notesSz cx="6858000" cy="9296400"/>
  <p:custShowLst>
    <p:custShow name="Custom Show 1" id="0">
      <p:sldLst>
        <p:sld r:id="rId2"/>
        <p:sld r:id="rId3"/>
        <p:sld r:id="rId4"/>
        <p:sld r:id="rId5"/>
        <p:sld r:id="rId9"/>
        <p:sld r:id="rId17"/>
        <p:sld r:id="rId18"/>
        <p:sld r:id="rId19"/>
        <p:sld r:id="rId23"/>
        <p:sld r:id="rId25"/>
        <p:sld r:id="rId26"/>
      </p:sldLst>
    </p:custShow>
    <p:custShow name="Copy of Custom Show 1" id="1">
      <p:sldLst>
        <p:sld r:id="rId2"/>
        <p:sld r:id="rId3"/>
        <p:sld r:id="rId4"/>
        <p:sld r:id="rId5"/>
        <p:sld r:id="rId9"/>
        <p:sld r:id="rId17"/>
        <p:sld r:id="rId18"/>
        <p:sld r:id="rId19"/>
        <p:sld r:id="rId23"/>
        <p:sld r:id="rId25"/>
        <p:sld r:id="rId26"/>
      </p:sldLst>
    </p:custShow>
  </p:custShowLst>
  <p:defaultTextStyle>
    <a:defPPr>
      <a:defRPr lang="en-US"/>
    </a:defPPr>
    <a:lvl1pPr algn="just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FFDFBF"/>
    <a:srgbClr val="FFE6CD"/>
    <a:srgbClr val="A50021"/>
    <a:srgbClr val="FF0000"/>
    <a:srgbClr val="0033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93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893256C-9623-4F73-A3F6-F674A9A22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53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31AA1-5EBB-4623-B7D2-594D31C8B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848BF-C41F-4953-B467-B4370A55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C3FA-CA68-49C8-A83A-FB1D2E75E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23065-32D0-4DEB-B7A5-FEB3607A8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E04A-6EEF-4183-A375-ABACF85CD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905D4-4DEA-4100-B75B-BEF74FF12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9CFE0-A257-47AD-A1DD-F6BA2A37F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1558-BE86-43F3-9FF8-A3A8C6437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7B4F-D151-4158-8E7F-668A946D0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967A7-CDBD-474C-8265-804B63819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7F121-3108-4B92-A139-57745AF5F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/>
            </a:lvl1pPr>
          </a:lstStyle>
          <a:p>
            <a:pPr>
              <a:defRPr/>
            </a:pPr>
            <a:fld id="{41150290-503A-4107-B052-453451C89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ntwrp.gsfc.nasa.gov/apod/image/0309/aurorachugach_hall_big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ntwrp.gsfc.nasa.gov/apod/image/0307/auroracape_cook_big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ntwrp.gsfc.nasa.gov/apod/image/0309/auroraclouds_cantin_big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ntwrp.gsfc.nasa.gov/apod/image/0008/perseidaurora_westlake_big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antwrp.gsfc.nasa.gov/apod/image/0201/blackaurora_curtis_big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ntwrp.gsfc.nasa.gov/apod/image/0304/spaceaurora_iss_big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eg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048000" y="1219200"/>
            <a:ext cx="27432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10668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Comic Sans MS" pitchFamily="66" charset="0"/>
              </a:rPr>
              <a:t>COMPOSITION OF ATMOSPHERE</a:t>
            </a:r>
            <a:br>
              <a:rPr lang="en-US" sz="4000" b="1" smtClean="0">
                <a:latin typeface="Comic Sans MS" pitchFamily="66" charset="0"/>
              </a:rPr>
            </a:br>
            <a:endParaRPr lang="en-US" sz="4000" b="1" smtClean="0">
              <a:latin typeface="Comic Sans MS" pitchFamily="66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76800"/>
            <a:ext cx="9144000" cy="1219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Comic Sans MS" pitchFamily="66" charset="0"/>
              </a:rPr>
              <a:t>Nitrogen—78%,	Oxygen—21%</a:t>
            </a:r>
          </a:p>
          <a:p>
            <a:pPr eaLnBrk="1" hangingPunct="1"/>
            <a:r>
              <a:rPr lang="en-US" sz="2800" b="1" dirty="0" smtClean="0">
                <a:latin typeface="Comic Sans MS" pitchFamily="66" charset="0"/>
              </a:rPr>
              <a:t>Trace—1% </a:t>
            </a:r>
            <a:r>
              <a:rPr lang="en-US" sz="2800" b="1" i="1" dirty="0" smtClean="0">
                <a:solidFill>
                  <a:srgbClr val="3333CC"/>
                </a:solidFill>
                <a:latin typeface="Comic Sans MS" pitchFamily="66" charset="0"/>
              </a:rPr>
              <a:t>(CO</a:t>
            </a:r>
            <a:r>
              <a:rPr lang="en-US" sz="2800" b="1" i="1" baseline="-25000" dirty="0" smtClean="0">
                <a:solidFill>
                  <a:srgbClr val="3333CC"/>
                </a:solidFill>
                <a:latin typeface="Comic Sans MS" pitchFamily="66" charset="0"/>
              </a:rPr>
              <a:t>2</a:t>
            </a:r>
            <a:r>
              <a:rPr lang="en-US" sz="2800" b="1" i="1" dirty="0" smtClean="0">
                <a:solidFill>
                  <a:srgbClr val="3333CC"/>
                </a:solidFill>
                <a:latin typeface="Comic Sans MS" pitchFamily="66" charset="0"/>
              </a:rPr>
              <a:t>--.03% , Argon--.93%, Water Vapor 0</a:t>
            </a:r>
            <a:r>
              <a:rPr lang="en-US" sz="2800" b="1" i="1" dirty="0" smtClean="0">
                <a:solidFill>
                  <a:srgbClr val="3333CC"/>
                </a:solidFill>
                <a:latin typeface="Comic Sans MS" pitchFamily="66" charset="0"/>
              </a:rPr>
              <a:t>—.4</a:t>
            </a:r>
            <a:r>
              <a:rPr lang="en-US" sz="2800" b="1" i="1" dirty="0" smtClean="0">
                <a:solidFill>
                  <a:srgbClr val="3333CC"/>
                </a:solidFill>
                <a:latin typeface="Comic Sans MS" pitchFamily="66" charset="0"/>
              </a:rPr>
              <a:t>%, Neon, Helium, Methane, Hydrogen &amp; Ozone)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527175" y="1905000"/>
          <a:ext cx="60928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4" imgW="6076800" imgH="3289680" progId="">
                  <p:embed followColorScheme="full"/>
                </p:oleObj>
              </mc:Choice>
              <mc:Fallback>
                <p:oleObj name="Chart" r:id="rId4" imgW="6076800" imgH="3289680" progId="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1905000"/>
                        <a:ext cx="6092825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62200" y="1295400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400">
                <a:solidFill>
                  <a:schemeClr val="tx2"/>
                </a:solidFill>
              </a:rPr>
              <a:t>	</a:t>
            </a:r>
            <a:r>
              <a:rPr lang="en-US" sz="4400">
                <a:solidFill>
                  <a:schemeClr val="tx2"/>
                </a:solidFill>
                <a:latin typeface="Comic Sans MS" pitchFamily="66" charset="0"/>
              </a:rPr>
              <a:t> Gases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OleChart spid="3" grpId="0"/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90688" y="-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67" name="Picture 4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65125" y="5761038"/>
            <a:ext cx="247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latin typeface="Comic Sans MS" pitchFamily="66" charset="0"/>
              </a:rPr>
              <a:t>Aurora Borealis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7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1028"/>
          <p:cNvSpPr txBox="1">
            <a:spLocks noChangeArrowheads="1"/>
          </p:cNvSpPr>
          <p:nvPr/>
        </p:nvSpPr>
        <p:spPr bwMode="auto">
          <a:xfrm>
            <a:off x="517525" y="4763"/>
            <a:ext cx="5594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i="1">
                <a:solidFill>
                  <a:srgbClr val="FFFFA7"/>
                </a:solidFill>
                <a:latin typeface="Comic Sans MS" pitchFamily="66" charset="0"/>
              </a:rPr>
              <a:t>Aurora over Cape Cod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6125" y="5761038"/>
            <a:ext cx="247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latin typeface="Comic Sans MS" pitchFamily="66" charset="0"/>
              </a:rPr>
              <a:t>Aurora Borealis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65125" y="6065838"/>
            <a:ext cx="247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latin typeface="Comic Sans MS" pitchFamily="66" charset="0"/>
              </a:rPr>
              <a:t>Aurora Borealis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22325" y="503238"/>
            <a:ext cx="247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latin typeface="Comic Sans MS" pitchFamily="66" charset="0"/>
              </a:rPr>
              <a:t>Aurora Borealis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3188"/>
            <a:ext cx="9144000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41325" y="427038"/>
            <a:ext cx="443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latin typeface="Comic Sans MS" pitchFamily="66" charset="0"/>
              </a:rPr>
              <a:t>Aurora Borealis from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09600" y="685800"/>
            <a:ext cx="8001000" cy="914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600200" y="685800"/>
            <a:ext cx="7553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4800">
                <a:latin typeface="Comic Sans MS" pitchFamily="66" charset="0"/>
              </a:rPr>
              <a:t>Atmospheric Pressure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- Earth’s gravity pulls down on the molecules of gas in the atmosphere. 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2000" y="3505200"/>
            <a:ext cx="7772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-The weight of gases at the top of the atmosphere press down on the air below, thus creating pressure.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"/>
          <p:cNvSpPr>
            <a:spLocks noChangeArrowheads="1"/>
          </p:cNvSpPr>
          <p:nvPr/>
        </p:nvSpPr>
        <p:spPr bwMode="auto">
          <a:xfrm>
            <a:off x="1143000" y="1752600"/>
            <a:ext cx="2514600" cy="3657600"/>
          </a:xfrm>
          <a:prstGeom prst="flowChartMagneticDisk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5334000" y="1752600"/>
            <a:ext cx="2514600" cy="3733800"/>
          </a:xfrm>
          <a:prstGeom prst="flowChartMagneticDisk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8436" name="Picture 7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953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648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181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181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1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953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029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3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724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4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276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5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876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6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338" y="4732338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7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657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8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181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9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105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0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724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1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124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2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029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3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181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4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724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5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648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6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419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27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8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724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9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62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30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343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31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267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32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038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3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4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419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35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36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352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7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657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Picture 38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429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8" name="Picture 39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038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9" name="Picture 40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138" y="4275138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0" name="Picture 41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181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" name="Picture 42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029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2" name="Picture 43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3" name="Picture 44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257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4" name="Picture 45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029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5" name="Picture 46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114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6" name="Picture 47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048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7" name="Picture 48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429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8" name="Picture 49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114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9" name="Picture 50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962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0" name="Picture 51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953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1" name="Picture 52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495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2" name="Picture 53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800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3" name="Picture 54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800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4" name="Picture 55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267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85" name="Text Box 56"/>
          <p:cNvSpPr txBox="1">
            <a:spLocks noChangeArrowheads="1"/>
          </p:cNvSpPr>
          <p:nvPr/>
        </p:nvSpPr>
        <p:spPr bwMode="auto">
          <a:xfrm>
            <a:off x="228600" y="4572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i="1">
                <a:latin typeface="Comic Sans MS" pitchFamily="66" charset="0"/>
              </a:rPr>
              <a:t>Which container has </a:t>
            </a:r>
            <a:r>
              <a:rPr lang="en-US" sz="3200" i="1">
                <a:solidFill>
                  <a:srgbClr val="FF0000"/>
                </a:solidFill>
                <a:latin typeface="Comic Sans MS" pitchFamily="66" charset="0"/>
              </a:rPr>
              <a:t>HOT</a:t>
            </a:r>
            <a:r>
              <a:rPr lang="en-US" sz="3200" i="1">
                <a:latin typeface="Comic Sans MS" pitchFamily="66" charset="0"/>
              </a:rPr>
              <a:t> air? </a:t>
            </a:r>
            <a:r>
              <a:rPr lang="en-US" sz="3200" i="1">
                <a:solidFill>
                  <a:schemeClr val="accent2"/>
                </a:solidFill>
                <a:latin typeface="Comic Sans MS" pitchFamily="66" charset="0"/>
              </a:rPr>
              <a:t>COLD</a:t>
            </a:r>
            <a:r>
              <a:rPr lang="en-US" sz="3200" i="1">
                <a:latin typeface="Comic Sans MS" pitchFamily="66" charset="0"/>
              </a:rPr>
              <a:t> air?</a:t>
            </a:r>
          </a:p>
        </p:txBody>
      </p:sp>
      <p:sp>
        <p:nvSpPr>
          <p:cNvPr id="18486" name="Text Box 57"/>
          <p:cNvSpPr txBox="1">
            <a:spLocks noChangeArrowheads="1"/>
          </p:cNvSpPr>
          <p:nvPr/>
        </p:nvSpPr>
        <p:spPr bwMode="auto">
          <a:xfrm>
            <a:off x="2133600" y="10668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omic Sans MS" pitchFamily="66" charset="0"/>
              </a:rPr>
              <a:t>A</a:t>
            </a:r>
          </a:p>
        </p:txBody>
      </p:sp>
      <p:sp>
        <p:nvSpPr>
          <p:cNvPr id="18487" name="Text Box 58"/>
          <p:cNvSpPr txBox="1">
            <a:spLocks noChangeArrowheads="1"/>
          </p:cNvSpPr>
          <p:nvPr/>
        </p:nvSpPr>
        <p:spPr bwMode="auto">
          <a:xfrm>
            <a:off x="6248400" y="10668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omic Sans MS" pitchFamily="66" charset="0"/>
              </a:rPr>
              <a:t>B</a:t>
            </a:r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76200" y="5486400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6600FF"/>
                </a:solidFill>
                <a:latin typeface="Comic Sans MS" pitchFamily="66" charset="0"/>
              </a:rPr>
              <a:t>A colder atmosphere is going to apply more pressure to Earth’s surface.</a:t>
            </a:r>
          </a:p>
        </p:txBody>
      </p:sp>
      <p:pic>
        <p:nvPicPr>
          <p:cNvPr id="18489" name="Picture 61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657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0" name="Picture 62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05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1" name="Picture 63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962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2" name="Picture 64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86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3" name="Picture 65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419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4" name="Picture 66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429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5" name="Picture 67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114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6" name="Picture 68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657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7" name="Picture 69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8" name="Picture 70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124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9" name="Picture 71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71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0" name="Picture 72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191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1" name="Picture 73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29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2" name="Picture 74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00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3" name="Picture 75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429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4" name="Picture 76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14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5" name="Picture 77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495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6" name="Picture 78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429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7" name="Picture 79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33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8" name="Picture 80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9" name="Picture 81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038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10" name="Picture 82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419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11" name="Picture 83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733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12" name="Picture 84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800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13" name="Picture 85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76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14" name="Picture 86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24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15" name="Picture 87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43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8" name="Text Box 88"/>
          <p:cNvSpPr txBox="1">
            <a:spLocks noChangeArrowheads="1"/>
          </p:cNvSpPr>
          <p:nvPr/>
        </p:nvSpPr>
        <p:spPr bwMode="auto">
          <a:xfrm>
            <a:off x="1371600" y="2057400"/>
            <a:ext cx="1976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3399"/>
                </a:solidFill>
                <a:latin typeface="Comic Sans MS" pitchFamily="66" charset="0"/>
              </a:rPr>
              <a:t>COLD AIR</a:t>
            </a:r>
          </a:p>
        </p:txBody>
      </p:sp>
      <p:sp>
        <p:nvSpPr>
          <p:cNvPr id="10329" name="Text Box 89"/>
          <p:cNvSpPr txBox="1">
            <a:spLocks noChangeArrowheads="1"/>
          </p:cNvSpPr>
          <p:nvPr/>
        </p:nvSpPr>
        <p:spPr bwMode="auto">
          <a:xfrm>
            <a:off x="5715000" y="2057400"/>
            <a:ext cx="1824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  <a:latin typeface="Comic Sans MS" pitchFamily="66" charset="0"/>
              </a:rPr>
              <a:t>HOT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9" grpId="0" autoUpdateAnimBg="0"/>
      <p:bldP spid="10328" grpId="0"/>
      <p:bldP spid="103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143000" y="2057400"/>
            <a:ext cx="2514600" cy="3352800"/>
          </a:xfrm>
          <a:prstGeom prst="flowChartMagneticDisk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334000" y="2057400"/>
            <a:ext cx="2514600" cy="3352800"/>
          </a:xfrm>
          <a:prstGeom prst="flowChartMagneticDisk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9460" name="Picture 4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953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124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181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038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953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029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724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276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876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338" y="4732338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657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181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105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724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724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9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029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0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105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1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724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2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648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3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419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24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25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724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26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62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27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495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4" name="Picture 28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267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5" name="Picture 29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429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Picture 30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31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419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32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9" name="Picture 33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352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34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657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1" name="Picture 35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429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2" name="Picture 36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038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3" name="Picture 37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138" y="4275138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4" name="Picture 38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181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5" name="Picture 39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029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6" name="Picture 40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7" name="Picture 41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8" name="Picture 42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105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9" name="Picture 43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114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0" name="Picture 44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048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1" name="Picture 45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429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2" name="Picture 46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114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3" name="Picture 47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962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4" name="Picture 48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953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5" name="Picture 49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495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6" name="Picture 50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10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7" name="Picture 51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800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8" name="Picture 52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00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609600" y="2286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i="1">
                <a:latin typeface="Comic Sans MS" pitchFamily="66" charset="0"/>
              </a:rPr>
              <a:t>Which container is at a </a:t>
            </a:r>
            <a:r>
              <a:rPr lang="en-US" sz="3200" i="1">
                <a:solidFill>
                  <a:schemeClr val="accent2"/>
                </a:solidFill>
                <a:latin typeface="Comic Sans MS" pitchFamily="66" charset="0"/>
              </a:rPr>
              <a:t>HIGH</a:t>
            </a:r>
            <a:r>
              <a:rPr lang="en-US" sz="3200" i="1">
                <a:latin typeface="Comic Sans MS" pitchFamily="66" charset="0"/>
              </a:rPr>
              <a:t> elevation? </a:t>
            </a:r>
            <a:r>
              <a:rPr lang="en-US" sz="3200" i="1">
                <a:solidFill>
                  <a:srgbClr val="FF0000"/>
                </a:solidFill>
                <a:latin typeface="Comic Sans MS" pitchFamily="66" charset="0"/>
              </a:rPr>
              <a:t>LOW</a:t>
            </a:r>
            <a:r>
              <a:rPr lang="en-US" sz="3200" i="1">
                <a:latin typeface="Comic Sans MS" pitchFamily="66" charset="0"/>
              </a:rPr>
              <a:t> elevation?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2133600" y="13716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omic Sans MS" pitchFamily="66" charset="0"/>
              </a:rPr>
              <a:t>A</a:t>
            </a: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6324600" y="13716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omic Sans MS" pitchFamily="66" charset="0"/>
              </a:rPr>
              <a:t>B</a:t>
            </a:r>
          </a:p>
        </p:txBody>
      </p:sp>
      <p:pic>
        <p:nvPicPr>
          <p:cNvPr id="19512" name="Picture 56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76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3" name="Picture 57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86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4" name="Picture 58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91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5" name="Picture 59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343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6" name="Picture 60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7" name="Picture 61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419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8" name="Picture 62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81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9" name="Picture 63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038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0" name="Picture 64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657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1" name="Picture 65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191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2" name="Picture 66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29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3" name="Picture 67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419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4" name="Picture 68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191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5" name="Picture 69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876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6" name="Picture 70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724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7" name="Picture 71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267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8" name="Picture 72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657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9" name="Picture 73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029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30" name="Picture 74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05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31" name="Picture 75" descr="bd103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40" name="Text Box 76"/>
          <p:cNvSpPr txBox="1">
            <a:spLocks noChangeArrowheads="1"/>
          </p:cNvSpPr>
          <p:nvPr/>
        </p:nvSpPr>
        <p:spPr bwMode="auto">
          <a:xfrm>
            <a:off x="0" y="54102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6600FF"/>
                </a:solidFill>
                <a:latin typeface="Comic Sans MS" pitchFamily="66" charset="0"/>
              </a:rPr>
              <a:t>Atmospheric pressure will be greater at lower elevations.</a:t>
            </a:r>
          </a:p>
        </p:txBody>
      </p:sp>
      <p:sp>
        <p:nvSpPr>
          <p:cNvPr id="11341" name="Text Box 77"/>
          <p:cNvSpPr txBox="1">
            <a:spLocks noChangeArrowheads="1"/>
          </p:cNvSpPr>
          <p:nvPr/>
        </p:nvSpPr>
        <p:spPr bwMode="auto">
          <a:xfrm>
            <a:off x="1295400" y="2362200"/>
            <a:ext cx="216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A50021"/>
                </a:solidFill>
                <a:latin typeface="Comic Sans MS" pitchFamily="66" charset="0"/>
              </a:rPr>
              <a:t>Low Elevation</a:t>
            </a:r>
          </a:p>
        </p:txBody>
      </p:sp>
      <p:sp>
        <p:nvSpPr>
          <p:cNvPr id="11342" name="Text Box 78"/>
          <p:cNvSpPr txBox="1">
            <a:spLocks noChangeArrowheads="1"/>
          </p:cNvSpPr>
          <p:nvPr/>
        </p:nvSpPr>
        <p:spPr bwMode="auto">
          <a:xfrm>
            <a:off x="5486400" y="2362200"/>
            <a:ext cx="2633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A50021"/>
                </a:solidFill>
                <a:latin typeface="Comic Sans MS" pitchFamily="66" charset="0"/>
              </a:rPr>
              <a:t>High Elevation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0" grpId="0" autoUpdateAnimBg="0"/>
      <p:bldP spid="113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705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057400" y="228600"/>
            <a:ext cx="4800600" cy="1066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z="6000" b="1" smtClean="0">
                <a:latin typeface="Comic Sans MS" pitchFamily="66" charset="0"/>
              </a:rPr>
              <a:t>SOLIDS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419600" y="1219200"/>
            <a:ext cx="4114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4800">
                <a:latin typeface="Comic Sans MS" pitchFamily="66" charset="0"/>
              </a:rPr>
              <a:t>Dust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4770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4800">
                <a:latin typeface="Comic Sans MS" pitchFamily="66" charset="0"/>
              </a:rPr>
              <a:t>Ice</a:t>
            </a:r>
          </a:p>
          <a:p>
            <a:pPr algn="l"/>
            <a:endParaRPr lang="en-US" sz="2400" b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486400" y="1828800"/>
            <a:ext cx="28956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4800">
                <a:latin typeface="Comic Sans MS" pitchFamily="66" charset="0"/>
              </a:rPr>
              <a:t>Salt</a:t>
            </a:r>
          </a:p>
          <a:p>
            <a:pPr algn="l"/>
            <a:endParaRPr lang="en-US" sz="4800" b="0">
              <a:latin typeface="Comic Sans MS" pitchFamily="66" charset="0"/>
            </a:endParaRPr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457200" y="4724400"/>
          <a:ext cx="251460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hoto Editor Photo" r:id="rId4" imgW="1828571" imgH="1219370" progId="">
                  <p:embed/>
                </p:oleObj>
              </mc:Choice>
              <mc:Fallback>
                <p:oleObj name="Photo Editor Photo" r:id="rId4" imgW="1828571" imgH="121937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24400"/>
                        <a:ext cx="2514600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7" name="Picture 11" descr="j01825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600200"/>
            <a:ext cx="18843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j02276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2514600"/>
            <a:ext cx="3124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j032374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3722688"/>
            <a:ext cx="38957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  <p:bldP spid="410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rgbClr val="FF3300"/>
                </a:solidFill>
                <a:latin typeface="Comic Sans MS" pitchFamily="66" charset="0"/>
              </a:rPr>
              <a:t>Why is it colder at higher elevations?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solidFill>
                  <a:srgbClr val="6600FF"/>
                </a:solidFill>
                <a:latin typeface="Comic Sans MS" pitchFamily="66" charset="0"/>
              </a:rPr>
              <a:t>There are less molecules of air for the sun to heat up.</a:t>
            </a:r>
          </a:p>
        </p:txBody>
      </p:sp>
      <p:pic>
        <p:nvPicPr>
          <p:cNvPr id="21508" name="Picture 4" descr="bd0521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930650"/>
            <a:ext cx="3124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6553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rgbClr val="FF3300"/>
                </a:solidFill>
                <a:latin typeface="Comic Sans MS" pitchFamily="66" charset="0"/>
              </a:rPr>
              <a:t>Why do you run out of breath faster if exercising at a higher elevation?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2590800"/>
            <a:ext cx="701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rgbClr val="6600FF"/>
                </a:solidFill>
                <a:latin typeface="Comic Sans MS" pitchFamily="66" charset="0"/>
              </a:rPr>
              <a:t>There is less air to breath at higher elevations.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276600" y="4419600"/>
            <a:ext cx="5867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chemeClr val="accent1"/>
                </a:solidFill>
                <a:latin typeface="Comic Sans MS" pitchFamily="66" charset="0"/>
              </a:rPr>
              <a:t>Olympic athletes will often train at higher elevations to get used to less oxygen.</a:t>
            </a:r>
          </a:p>
        </p:txBody>
      </p:sp>
      <p:pic>
        <p:nvPicPr>
          <p:cNvPr id="22533" name="Picture 5" descr="pe0198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5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pe0165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70375"/>
            <a:ext cx="291147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bd05219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286000"/>
            <a:ext cx="20574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  <p:bldP spid="5530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sotw9_temp0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457200"/>
            <a:ext cx="9067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i="1">
                <a:solidFill>
                  <a:srgbClr val="FF3300"/>
                </a:solidFill>
                <a:latin typeface="Comic Sans MS" pitchFamily="66" charset="0"/>
              </a:rPr>
              <a:t>Since the atmosphere applies pressure on all things on the surface of Earth, why doesn’t it keep us flattened on the ground?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52400" y="3352800"/>
            <a:ext cx="899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i="1">
                <a:solidFill>
                  <a:srgbClr val="6600FF"/>
                </a:solidFill>
                <a:latin typeface="Comic Sans MS" pitchFamily="66" charset="0"/>
              </a:rPr>
              <a:t>Atmospheric pressure is being applied to all exposed surfaces, even the undersides of objects.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43000" y="609600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HOT</a:t>
            </a:r>
            <a:r>
              <a:rPr lang="en-US" sz="3600"/>
              <a:t> AIR  =    AIR PRESSURE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886200" y="76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90600" y="17526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accent2"/>
                </a:solidFill>
              </a:rPr>
              <a:t>COLD</a:t>
            </a:r>
            <a:r>
              <a:rPr lang="en-US" sz="3600"/>
              <a:t> AIR =    AIR PRESSURE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3962400" y="1905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1000" y="43434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LOW</a:t>
            </a:r>
            <a:r>
              <a:rPr lang="en-US" sz="3600"/>
              <a:t> ELEVATION =   AIR PRESSURE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5105400" y="4419600"/>
            <a:ext cx="0" cy="304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04800" y="54864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accent2"/>
                </a:solidFill>
              </a:rPr>
              <a:t>HIGH</a:t>
            </a:r>
            <a:r>
              <a:rPr lang="en-US" sz="3600"/>
              <a:t> ELEVATION =    AIR PRESSURE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5029200" y="4419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5105400" y="5638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11" name="Picture 11" descr="bd2130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104394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nimBg="1"/>
      <p:bldP spid="13316" grpId="0" autoUpdateAnimBg="0"/>
      <p:bldP spid="13317" grpId="0" animBg="1"/>
      <p:bldP spid="13318" grpId="0" autoUpdateAnimBg="0"/>
      <p:bldP spid="13319" grpId="0" animBg="1"/>
      <p:bldP spid="13320" grpId="0" autoUpdateAnimBg="0"/>
      <p:bldP spid="13321" grpId="0" animBg="1"/>
      <p:bldP spid="133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3733800" y="1066800"/>
          <a:ext cx="3505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hoto Editor Photo" r:id="rId3" imgW="1219370" imgH="1219370" progId="">
                  <p:embed/>
                </p:oleObj>
              </mc:Choice>
              <mc:Fallback>
                <p:oleObj name="Photo Editor Photo" r:id="rId3" imgW="1219370" imgH="121937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066800"/>
                        <a:ext cx="3505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en-US" sz="4000">
                <a:latin typeface="Comic Sans MS" pitchFamily="66" charset="0"/>
              </a:rPr>
              <a:t>Atmospheric pressure is always trying to reach equilibrium.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4327525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en-US" sz="4000" dirty="0">
                <a:latin typeface="Comic Sans MS" pitchFamily="66" charset="0"/>
              </a:rPr>
              <a:t>Air always moves from an area of high air pressure to an area of low air pressure.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0" y="3581400"/>
            <a:ext cx="838200" cy="762000"/>
          </a:xfrm>
          <a:prstGeom prst="star5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0" y="5791200"/>
            <a:ext cx="838200" cy="762000"/>
          </a:xfrm>
          <a:prstGeom prst="star5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8305800" y="3429000"/>
            <a:ext cx="838200" cy="762000"/>
          </a:xfrm>
          <a:prstGeom prst="star5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8305800" y="5867400"/>
            <a:ext cx="838200" cy="762000"/>
          </a:xfrm>
          <a:prstGeom prst="star5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" y="2971800"/>
            <a:ext cx="3200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000099"/>
                </a:solidFill>
                <a:latin typeface="Comic Sans MS" pitchFamily="66" charset="0"/>
              </a:rPr>
              <a:t>IMPORTANT </a:t>
            </a:r>
          </a:p>
          <a:p>
            <a:pPr algn="ctr"/>
            <a:r>
              <a:rPr lang="en-US" sz="3600" dirty="0">
                <a:solidFill>
                  <a:srgbClr val="000099"/>
                </a:solidFill>
                <a:latin typeface="Comic Sans MS" pitchFamily="66" charset="0"/>
              </a:rPr>
              <a:t>RULE: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8" grpId="0" animBg="1"/>
      <p:bldP spid="12299" grpId="0" animBg="1"/>
      <p:bldP spid="12300" grpId="0" animBg="1"/>
      <p:bldP spid="12301" grpId="0" animBg="1"/>
      <p:bldP spid="123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FF3300"/>
                </a:solidFill>
                <a:latin typeface="Comic Sans MS" pitchFamily="66" charset="0"/>
              </a:rPr>
              <a:t>What is created when atmospheric pressure tries to reach equilibrium? </a:t>
            </a:r>
          </a:p>
        </p:txBody>
      </p:sp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533400" y="2819400"/>
            <a:ext cx="8458200" cy="3581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6600FF">
                    <a:alpha val="50195"/>
                  </a:srgbClr>
                </a:solidFill>
                <a:latin typeface="Comic Sans MS"/>
              </a:rPr>
              <a:t>WIND</a:t>
            </a:r>
          </a:p>
        </p:txBody>
      </p:sp>
      <p:pic>
        <p:nvPicPr>
          <p:cNvPr id="26628" name="Picture 5" descr="j03034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594225"/>
            <a:ext cx="25146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hoto Editor Photo" r:id="rId4" imgW="3657143" imgH="2438095" progId="">
                  <p:embed/>
                </p:oleObj>
              </mc:Choice>
              <mc:Fallback>
                <p:oleObj name="Photo Editor Photo" r:id="rId4" imgW="3657143" imgH="2438095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971800" y="457200"/>
            <a:ext cx="28956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LIQUIDS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8153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omic Sans MS" pitchFamily="66" charset="0"/>
              </a:rPr>
              <a:t>The most common liquid in the atmosphere is water found in droplets of clouds.</a:t>
            </a:r>
          </a:p>
        </p:txBody>
      </p:sp>
      <p:pic>
        <p:nvPicPr>
          <p:cNvPr id="4102" name="Picture 9" descr="MMj03546760000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50" y="4038600"/>
            <a:ext cx="19383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LAYERS OF THE ATMOSPHERE</a:t>
            </a:r>
          </a:p>
        </p:txBody>
      </p:sp>
      <p:pic>
        <p:nvPicPr>
          <p:cNvPr id="7172" name="Picture 3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5562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6181725"/>
            <a:ext cx="3886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</a:rPr>
              <a:t>Troposphere:</a:t>
            </a:r>
            <a:r>
              <a:rPr lang="en-US" sz="2400"/>
              <a:t> contains 75% of all gasses, supports life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5334000"/>
            <a:ext cx="3810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</a:rPr>
              <a:t>Stratosphere:</a:t>
            </a:r>
            <a:r>
              <a:rPr lang="en-US" sz="2400"/>
              <a:t> Ozone near the top. Contain jet stream.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4191000"/>
            <a:ext cx="35814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solidFill>
                  <a:srgbClr val="FF3300"/>
                </a:solidFill>
              </a:rPr>
              <a:t>Mesosphere: </a:t>
            </a:r>
            <a:r>
              <a:rPr lang="en-US" sz="2400"/>
              <a:t>Protects surface from most asteroids.</a:t>
            </a:r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3124200"/>
            <a:ext cx="35814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</a:rPr>
              <a:t>Thermosphere:</a:t>
            </a:r>
            <a:r>
              <a:rPr lang="en-US" sz="2400" b="0"/>
              <a:t>  </a:t>
            </a:r>
            <a:r>
              <a:rPr lang="en-US" sz="2400"/>
              <a:t>Contains the Ionosphere &amp; Exosphere.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1143000"/>
            <a:ext cx="3886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</a:rPr>
              <a:t>Exosphere:</a:t>
            </a:r>
            <a:r>
              <a:rPr lang="en-US" sz="2400" b="0"/>
              <a:t> S</a:t>
            </a:r>
            <a:r>
              <a:rPr lang="en-US" sz="2400"/>
              <a:t>atellites orbit here. No definite boundary.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0" y="1828800"/>
            <a:ext cx="35052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</a:rPr>
              <a:t>Ionosphere:</a:t>
            </a:r>
            <a:r>
              <a:rPr lang="en-US" sz="2400"/>
              <a:t> Contains charged particles called ions (Aurora Borealis is found here).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  <p:bldP spid="5126" grpId="0" autoUpdateAnimBg="0"/>
      <p:bldP spid="5127" grpId="0" autoUpdateAnimBg="0"/>
      <p:bldP spid="5128" grpId="0" autoUpdateAnimBg="0"/>
      <p:bldP spid="513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as.umkc.edu/geosciences/env-sci/module2/CG_Figure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861"/>
            <a:ext cx="6096000" cy="6834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orecast.weather.gov/jetstream/atmos/images/atmpro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9092"/>
            <a:ext cx="5480203" cy="6788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msotw9_temp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7238" y="1219200"/>
            <a:ext cx="29003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093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chemeClr val="bg1"/>
                </a:solidFill>
                <a:latin typeface="Comic Sans MS" pitchFamily="66" charset="0"/>
              </a:rPr>
              <a:t>Radio waves can be transmitted around the globe by bouncing waves off the ionosphere to transmitters.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228600" y="838200"/>
            <a:ext cx="29718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2" descr="msotw9_temp0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3124200" y="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-381000" y="838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400" b="0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i="1">
                <a:latin typeface="Comic Sans MS" pitchFamily="66" charset="0"/>
              </a:rPr>
              <a:t>TEMPERATURE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6600FF"/>
                </a:solidFill>
              </a:rPr>
              <a:t>Exosphere:                                                </a:t>
            </a:r>
            <a:r>
              <a:rPr lang="en-US" sz="2400" i="1" dirty="0"/>
              <a:t>-170</a:t>
            </a:r>
            <a:r>
              <a:rPr lang="en-US" sz="2400" i="1" dirty="0">
                <a:cs typeface="Times New Roman" pitchFamily="18" charset="0"/>
              </a:rPr>
              <a:t>° to  2,000°C</a:t>
            </a:r>
            <a:endParaRPr lang="en-US" sz="2400" i="1" dirty="0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2209800" y="1905000"/>
            <a:ext cx="76200" cy="152400"/>
          </a:xfrm>
          <a:prstGeom prst="flowChartConnector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2209800" y="1905000"/>
            <a:ext cx="76200" cy="76200"/>
          </a:xfrm>
          <a:prstGeom prst="flowChartConnector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5" name="Rectangle 18"/>
          <p:cNvSpPr>
            <a:spLocks noChangeArrowheads="1"/>
          </p:cNvSpPr>
          <p:nvPr/>
        </p:nvSpPr>
        <p:spPr bwMode="auto">
          <a:xfrm>
            <a:off x="3276600" y="1219200"/>
            <a:ext cx="45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6" name="Rectangle 19"/>
          <p:cNvSpPr>
            <a:spLocks noChangeArrowheads="1"/>
          </p:cNvSpPr>
          <p:nvPr/>
        </p:nvSpPr>
        <p:spPr bwMode="auto">
          <a:xfrm>
            <a:off x="3429000" y="914400"/>
            <a:ext cx="457200" cy="5562600"/>
          </a:xfrm>
          <a:prstGeom prst="rect">
            <a:avLst/>
          </a:prstGeom>
          <a:solidFill>
            <a:srgbClr val="EAEAEA"/>
          </a:solidFill>
          <a:ln w="31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457200" y="2667000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6600FF"/>
                </a:solidFill>
              </a:rPr>
              <a:t>Thermosphere:</a:t>
            </a:r>
            <a:r>
              <a:rPr lang="en-US" sz="2400" i="1" dirty="0"/>
              <a:t>                    -100 to 600</a:t>
            </a:r>
            <a:r>
              <a:rPr lang="en-US" sz="2400" i="1" dirty="0">
                <a:cs typeface="Times New Roman" pitchFamily="18" charset="0"/>
              </a:rPr>
              <a:t>°</a:t>
            </a:r>
            <a:r>
              <a:rPr lang="en-US" sz="2400" i="1" dirty="0"/>
              <a:t> C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457200" y="35814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6600FF"/>
                </a:solidFill>
              </a:rPr>
              <a:t>Mesosphere:              </a:t>
            </a:r>
            <a:r>
              <a:rPr lang="en-US" sz="2400" i="1" dirty="0"/>
              <a:t>                                </a:t>
            </a:r>
            <a:r>
              <a:rPr lang="en-US" sz="2400" i="1" dirty="0" smtClean="0"/>
              <a:t>-100</a:t>
            </a:r>
            <a:r>
              <a:rPr lang="en-US" sz="2000" i="1" dirty="0">
                <a:cs typeface="Times New Roman" pitchFamily="18" charset="0"/>
              </a:rPr>
              <a:t>°</a:t>
            </a:r>
            <a:r>
              <a:rPr lang="en-US" sz="2400" i="1" dirty="0"/>
              <a:t> </a:t>
            </a:r>
            <a:r>
              <a:rPr lang="en-US" sz="2400" i="1" dirty="0" smtClean="0"/>
              <a:t>C to 0</a:t>
            </a:r>
            <a:r>
              <a:rPr lang="en-US" sz="2000" i="1" dirty="0" smtClean="0">
                <a:cs typeface="Times New Roman" pitchFamily="18" charset="0"/>
              </a:rPr>
              <a:t>°</a:t>
            </a:r>
            <a:r>
              <a:rPr lang="en-US" sz="2400" i="1" dirty="0" smtClean="0"/>
              <a:t> C</a:t>
            </a:r>
            <a:endParaRPr lang="en-US" sz="2400" i="1" dirty="0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457200" y="46482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6600FF"/>
                </a:solidFill>
              </a:rPr>
              <a:t>Stratosphere:</a:t>
            </a:r>
            <a:r>
              <a:rPr lang="en-US" sz="2400" i="1" dirty="0"/>
              <a:t>                  -55 to 0</a:t>
            </a:r>
            <a:r>
              <a:rPr lang="en-US" sz="2000" i="1" dirty="0">
                <a:cs typeface="Times New Roman" pitchFamily="18" charset="0"/>
              </a:rPr>
              <a:t>°</a:t>
            </a:r>
            <a:r>
              <a:rPr lang="en-US" sz="2400" i="1" dirty="0"/>
              <a:t> C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57200" y="54864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6600FF"/>
                </a:solidFill>
              </a:rPr>
              <a:t>Troposphere:</a:t>
            </a:r>
            <a:r>
              <a:rPr lang="en-US" sz="2400" i="1"/>
              <a:t>                       -55 </a:t>
            </a:r>
            <a:r>
              <a:rPr lang="en-US" sz="2000" i="1">
                <a:cs typeface="Times New Roman" pitchFamily="18" charset="0"/>
              </a:rPr>
              <a:t>°</a:t>
            </a:r>
            <a:r>
              <a:rPr lang="en-US" sz="2400" i="1"/>
              <a:t> to 52 </a:t>
            </a:r>
            <a:r>
              <a:rPr lang="en-US" sz="2000" i="1">
                <a:cs typeface="Times New Roman" pitchFamily="18" charset="0"/>
              </a:rPr>
              <a:t>°</a:t>
            </a:r>
            <a:r>
              <a:rPr lang="en-US" sz="2400" i="1"/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  <p:bldP spid="6172" grpId="0" autoUpdateAnimBg="0"/>
      <p:bldP spid="6173" grpId="0" autoUpdateAnimBg="0"/>
      <p:bldP spid="6174" grpId="0" autoUpdateAnimBg="0"/>
      <p:bldP spid="617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sotw9_temp0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41325" y="503238"/>
            <a:ext cx="7559675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The Aurora Borealis is created when charged particles are excited in the atmosphere.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33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D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CC33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E2AD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99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CA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33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D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14994</TotalTime>
  <Words>436</Words>
  <Application>Microsoft Office PowerPoint</Application>
  <PresentationFormat>On-screen Show (4:3)</PresentationFormat>
  <Paragraphs>63</Paragraphs>
  <Slides>26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2</vt:i4>
      </vt:variant>
    </vt:vector>
  </HeadingPairs>
  <TitlesOfParts>
    <vt:vector size="33" baseType="lpstr">
      <vt:lpstr>Comic Sans MS</vt:lpstr>
      <vt:lpstr>Times New Roman</vt:lpstr>
      <vt:lpstr>Default Design</vt:lpstr>
      <vt:lpstr>Chart</vt:lpstr>
      <vt:lpstr>Photo Editor Photo</vt:lpstr>
      <vt:lpstr>COMPOSITION OF ATMOSPHERE </vt:lpstr>
      <vt:lpstr>SOLIDS</vt:lpstr>
      <vt:lpstr>LIQUIDS</vt:lpstr>
      <vt:lpstr>LAYERS OF THE ATMOSPHERE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  <vt:lpstr>Copy of Custom Show 1</vt:lpstr>
    </vt:vector>
  </TitlesOfParts>
  <Company>Gateway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Jeremy Thrapp</cp:lastModifiedBy>
  <cp:revision>93</cp:revision>
  <dcterms:created xsi:type="dcterms:W3CDTF">2000-12-06T15:56:07Z</dcterms:created>
  <dcterms:modified xsi:type="dcterms:W3CDTF">2015-03-16T20:53:05Z</dcterms:modified>
</cp:coreProperties>
</file>